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7" r:id="rId4"/>
    <p:sldId id="266" r:id="rId5"/>
    <p:sldId id="265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uel BOINEAU" initials="MB" lastIdx="1" clrIdx="0"/>
  <p:cmAuthor id="1" name="Agnès CLAIRAND" initials="AC" lastIdx="3" clrIdx="1">
    <p:extLst>
      <p:ext uri="{19B8F6BF-5375-455C-9EA6-DF929625EA0E}">
        <p15:presenceInfo xmlns:p15="http://schemas.microsoft.com/office/powerpoint/2012/main" userId="Agnès CLAIR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E"/>
    <a:srgbClr val="FF9801"/>
    <a:srgbClr val="ED7D31"/>
    <a:srgbClr val="262626"/>
    <a:srgbClr val="D71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160" y="9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6A04-227E-4BD3-B827-21CB8DFC624A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6AC-2928-4EA0-BDD6-95D4A7133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25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6A04-227E-4BD3-B827-21CB8DFC624A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6AC-2928-4EA0-BDD6-95D4A7133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42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6A04-227E-4BD3-B827-21CB8DFC624A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6AC-2928-4EA0-BDD6-95D4A7133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35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6A04-227E-4BD3-B827-21CB8DFC624A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6AC-2928-4EA0-BDD6-95D4A7133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91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6A04-227E-4BD3-B827-21CB8DFC624A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6AC-2928-4EA0-BDD6-95D4A7133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25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6A04-227E-4BD3-B827-21CB8DFC624A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6AC-2928-4EA0-BDD6-95D4A7133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38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6A04-227E-4BD3-B827-21CB8DFC624A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6AC-2928-4EA0-BDD6-95D4A7133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3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6A04-227E-4BD3-B827-21CB8DFC624A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6AC-2928-4EA0-BDD6-95D4A7133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11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6A04-227E-4BD3-B827-21CB8DFC624A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6AC-2928-4EA0-BDD6-95D4A7133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66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6A04-227E-4BD3-B827-21CB8DFC624A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6AC-2928-4EA0-BDD6-95D4A7133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84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6A04-227E-4BD3-B827-21CB8DFC624A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96AC-2928-4EA0-BDD6-95D4A7133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5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6A04-227E-4BD3-B827-21CB8DFC624A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F96AC-2928-4EA0-BDD6-95D4A7133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18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PO@grenet.fr" TargetMode="External"/><Relationship Id="rId2" Type="http://schemas.openxmlformats.org/officeDocument/2006/relationships/hyperlink" Target="mailto:relaisDPO@univ-grenoble-alpes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A0E9486-9441-40B0-B556-CDCDCF41FB56}"/>
              </a:ext>
            </a:extLst>
          </p:cNvPr>
          <p:cNvSpPr txBox="1"/>
          <p:nvPr/>
        </p:nvSpPr>
        <p:spPr>
          <a:xfrm>
            <a:off x="774335" y="5889740"/>
            <a:ext cx="601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Helvetica" pitchFamily="2" charset="0"/>
              </a:rPr>
              <a:t>Émarger grâce à SoWeSign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3DB37C-2C13-4513-A5A2-E4AC48E9C394}"/>
              </a:ext>
            </a:extLst>
          </p:cNvPr>
          <p:cNvSpPr txBox="1"/>
          <p:nvPr/>
        </p:nvSpPr>
        <p:spPr>
          <a:xfrm>
            <a:off x="0" y="3194986"/>
            <a:ext cx="7559675" cy="1689621"/>
          </a:xfrm>
          <a:prstGeom prst="rect">
            <a:avLst/>
          </a:prstGeom>
          <a:solidFill>
            <a:srgbClr val="009ACE"/>
          </a:solidFill>
        </p:spPr>
        <p:txBody>
          <a:bodyPr wrap="square" tIns="288000" bIns="28800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Helvetica" pitchFamily="2" charset="0"/>
              </a:rPr>
              <a:t>Guide du participant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Helvetica" pitchFamily="2" charset="0"/>
              </a:rPr>
              <a:t>Application &amp; portail STUDENT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CBE9E4-3408-4EE1-A577-8257235F8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68" y="803101"/>
            <a:ext cx="3538332" cy="185276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2F4B558-6850-4558-80E4-7B4C11EF6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7075195"/>
            <a:ext cx="1847467" cy="18474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8F7B8A-5B88-8D43-89A7-5DC592D0CC0D}"/>
              </a:ext>
            </a:extLst>
          </p:cNvPr>
          <p:cNvSpPr/>
          <p:nvPr/>
        </p:nvSpPr>
        <p:spPr>
          <a:xfrm>
            <a:off x="543339" y="9509761"/>
            <a:ext cx="6458581" cy="883180"/>
          </a:xfrm>
          <a:prstGeom prst="rect">
            <a:avLst/>
          </a:prstGeom>
          <a:solidFill>
            <a:srgbClr val="009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fr-FR" sz="1600" dirty="0">
                <a:solidFill>
                  <a:schemeClr val="bg1"/>
                </a:solidFill>
                <a:latin typeface="Helvetica" pitchFamily="2" charset="0"/>
              </a:rPr>
              <a:t>Dernière mise à jour : Mars 2025</a:t>
            </a:r>
          </a:p>
          <a:p>
            <a:pPr algn="ctr">
              <a:spcBef>
                <a:spcPts val="600"/>
              </a:spcBef>
            </a:pPr>
            <a:r>
              <a:rPr lang="fr-FR" sz="1600" dirty="0">
                <a:solidFill>
                  <a:schemeClr val="bg1"/>
                </a:solidFill>
                <a:highlight>
                  <a:srgbClr val="FF0000"/>
                </a:highlight>
                <a:latin typeface="Helvetica" pitchFamily="2" charset="0"/>
              </a:rPr>
              <a:t>Pour toute question, contacter votre référent de scolarité</a:t>
            </a:r>
          </a:p>
        </p:txBody>
      </p:sp>
    </p:spTree>
    <p:extLst>
      <p:ext uri="{BB962C8B-B14F-4D97-AF65-F5344CB8AC3E}">
        <p14:creationId xmlns:p14="http://schemas.microsoft.com/office/powerpoint/2010/main" val="301562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 rectangulaire à coins arrondis 12">
            <a:extLst>
              <a:ext uri="{FF2B5EF4-FFF2-40B4-BE49-F238E27FC236}">
                <a16:creationId xmlns:a16="http://schemas.microsoft.com/office/drawing/2014/main" id="{1D51C3C5-ECC9-3843-B5EC-76EA1D5C5109}"/>
              </a:ext>
            </a:extLst>
          </p:cNvPr>
          <p:cNvSpPr/>
          <p:nvPr/>
        </p:nvSpPr>
        <p:spPr>
          <a:xfrm>
            <a:off x="1313463" y="5601203"/>
            <a:ext cx="1555769" cy="431270"/>
          </a:xfrm>
          <a:prstGeom prst="wedgeRoundRectCallout">
            <a:avLst>
              <a:gd name="adj1" fmla="val 45854"/>
              <a:gd name="adj2" fmla="val -116826"/>
              <a:gd name="adj3" fmla="val 16667"/>
            </a:avLst>
          </a:prstGeom>
          <a:solidFill>
            <a:srgbClr val="009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363" algn="ctr">
              <a:lnSpc>
                <a:spcPct val="100000"/>
              </a:lnSpc>
              <a:spcBef>
                <a:spcPts val="300"/>
              </a:spcBef>
            </a:pPr>
            <a:endParaRPr lang="fr-FR" sz="800" dirty="0">
              <a:latin typeface="Helvetica" pitchFamily="2" charset="0"/>
            </a:endParaRPr>
          </a:p>
        </p:txBody>
      </p:sp>
      <p:sp>
        <p:nvSpPr>
          <p:cNvPr id="6" name="Shape 45"/>
          <p:cNvSpPr/>
          <p:nvPr/>
        </p:nvSpPr>
        <p:spPr>
          <a:xfrm>
            <a:off x="262965" y="1792273"/>
            <a:ext cx="7077424" cy="948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106363" algn="ctr">
              <a:lnSpc>
                <a:spcPct val="100000"/>
              </a:lnSpc>
              <a:spcBef>
                <a:spcPts val="300"/>
              </a:spcBef>
            </a:pPr>
            <a:r>
              <a:rPr lang="fr-FR" sz="1800" b="1" dirty="0">
                <a:solidFill>
                  <a:srgbClr val="009ACE"/>
                </a:solidFill>
                <a:latin typeface="Helvetica" pitchFamily="2" charset="0"/>
              </a:rPr>
              <a:t>Votre centre de formation est équipé de la solution SoWeSign </a:t>
            </a:r>
          </a:p>
          <a:p>
            <a:pPr marL="106363" algn="ctr">
              <a:lnSpc>
                <a:spcPct val="100000"/>
              </a:lnSpc>
              <a:spcBef>
                <a:spcPts val="300"/>
              </a:spcBef>
            </a:pPr>
            <a:r>
              <a:rPr lang="fr-FR" sz="1200" dirty="0">
                <a:latin typeface="Helvetica" pitchFamily="2" charset="0"/>
              </a:rPr>
              <a:t>Cette solution vous permet d’émarger sur votre propre matériel (smartphone, tablette).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9D19D59-195B-4436-A639-58F7F0A31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55" y="341124"/>
            <a:ext cx="1219048" cy="121904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2132C51-FB34-684E-8A38-1E211CB5AFFB}"/>
              </a:ext>
            </a:extLst>
          </p:cNvPr>
          <p:cNvSpPr txBox="1"/>
          <p:nvPr/>
        </p:nvSpPr>
        <p:spPr>
          <a:xfrm>
            <a:off x="215301" y="373963"/>
            <a:ext cx="557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Helvetica" pitchFamily="2" charset="0"/>
              </a:rPr>
              <a:t>Accéder à l’application ou </a:t>
            </a:r>
          </a:p>
          <a:p>
            <a:pPr algn="ctr"/>
            <a:r>
              <a:rPr lang="fr-FR" sz="2800" b="1" dirty="0">
                <a:latin typeface="Helvetica" pitchFamily="2" charset="0"/>
              </a:rPr>
              <a:t>au portail </a:t>
            </a:r>
            <a:r>
              <a:rPr lang="fr-FR" sz="2800" b="1" dirty="0" err="1">
                <a:latin typeface="Helvetica" pitchFamily="2" charset="0"/>
              </a:rPr>
              <a:t>Student</a:t>
            </a:r>
            <a:endParaRPr lang="fr-FR" sz="2800" dirty="0">
              <a:solidFill>
                <a:srgbClr val="ED7D31"/>
              </a:solidFill>
              <a:latin typeface="Helvetica" pitchFamily="2" charset="0"/>
            </a:endParaRPr>
          </a:p>
        </p:txBody>
      </p:sp>
      <p:sp>
        <p:nvSpPr>
          <p:cNvPr id="12" name="Shape 45">
            <a:extLst>
              <a:ext uri="{FF2B5EF4-FFF2-40B4-BE49-F238E27FC236}">
                <a16:creationId xmlns:a16="http://schemas.microsoft.com/office/drawing/2014/main" id="{6784FA88-8152-2141-BC59-A1E7287FFCCA}"/>
              </a:ext>
            </a:extLst>
          </p:cNvPr>
          <p:cNvSpPr/>
          <p:nvPr/>
        </p:nvSpPr>
        <p:spPr>
          <a:xfrm>
            <a:off x="262964" y="2501912"/>
            <a:ext cx="7077424" cy="1512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106363" algn="ctr">
              <a:lnSpc>
                <a:spcPct val="100000"/>
              </a:lnSpc>
              <a:spcBef>
                <a:spcPts val="5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800" b="1" dirty="0">
                <a:solidFill>
                  <a:srgbClr val="009ACE"/>
                </a:solidFill>
                <a:latin typeface="Helvetica" pitchFamily="2" charset="0"/>
              </a:rPr>
              <a:t>Rendez-vous sur la page Web : </a:t>
            </a:r>
            <a:r>
              <a:rPr lang="fr-FR" sz="1200" b="1" dirty="0">
                <a:solidFill>
                  <a:schemeClr val="tx1"/>
                </a:solidFill>
                <a:latin typeface="Helvetica" pitchFamily="2" charset="0"/>
              </a:rPr>
              <a:t>https://www.sowesoft.com/acces-solutions</a:t>
            </a:r>
          </a:p>
        </p:txBody>
      </p:sp>
      <p:sp>
        <p:nvSpPr>
          <p:cNvPr id="13" name="Bulle rectangulaire à coins arrondis 12">
            <a:extLst>
              <a:ext uri="{FF2B5EF4-FFF2-40B4-BE49-F238E27FC236}">
                <a16:creationId xmlns:a16="http://schemas.microsoft.com/office/drawing/2014/main" id="{EB54C10A-63DE-2147-AB2A-10334A6F66B1}"/>
              </a:ext>
            </a:extLst>
          </p:cNvPr>
          <p:cNvSpPr/>
          <p:nvPr/>
        </p:nvSpPr>
        <p:spPr>
          <a:xfrm>
            <a:off x="492861" y="5567313"/>
            <a:ext cx="2011397" cy="465160"/>
          </a:xfrm>
          <a:prstGeom prst="wedgeRoundRectCallout">
            <a:avLst>
              <a:gd name="adj1" fmla="val 6764"/>
              <a:gd name="adj2" fmla="val -115727"/>
              <a:gd name="adj3" fmla="val 16667"/>
            </a:avLst>
          </a:prstGeom>
          <a:solidFill>
            <a:srgbClr val="009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363" algn="ctr">
              <a:lnSpc>
                <a:spcPct val="100000"/>
              </a:lnSpc>
              <a:spcBef>
                <a:spcPts val="300"/>
              </a:spcBef>
            </a:pPr>
            <a:r>
              <a:rPr lang="fr-FR" sz="800" dirty="0">
                <a:latin typeface="Helvetica" pitchFamily="2" charset="0"/>
              </a:rPr>
              <a:t>Téléchargez « SoWeSign Student » sur les stores Google ou Apple.</a:t>
            </a:r>
          </a:p>
        </p:txBody>
      </p:sp>
      <p:sp>
        <p:nvSpPr>
          <p:cNvPr id="16" name="Bulle rectangulaire à coins arrondis 15">
            <a:extLst>
              <a:ext uri="{FF2B5EF4-FFF2-40B4-BE49-F238E27FC236}">
                <a16:creationId xmlns:a16="http://schemas.microsoft.com/office/drawing/2014/main" id="{704CCC78-AACD-D748-A85B-EB128A0C7270}"/>
              </a:ext>
            </a:extLst>
          </p:cNvPr>
          <p:cNvSpPr/>
          <p:nvPr/>
        </p:nvSpPr>
        <p:spPr>
          <a:xfrm>
            <a:off x="3091261" y="5575114"/>
            <a:ext cx="1646559" cy="481359"/>
          </a:xfrm>
          <a:prstGeom prst="wedgeRoundRectCallout">
            <a:avLst>
              <a:gd name="adj1" fmla="val 20273"/>
              <a:gd name="adj2" fmla="val -112380"/>
              <a:gd name="adj3" fmla="val 16667"/>
            </a:avLst>
          </a:prstGeom>
          <a:solidFill>
            <a:srgbClr val="009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363" algn="ctr">
              <a:lnSpc>
                <a:spcPct val="100000"/>
              </a:lnSpc>
              <a:spcBef>
                <a:spcPts val="300"/>
              </a:spcBef>
            </a:pPr>
            <a:r>
              <a:rPr lang="fr-FR" sz="800" dirty="0">
                <a:latin typeface="Helvetica" pitchFamily="2" charset="0"/>
              </a:rPr>
              <a:t>Installez l’APK  « à la main » sur un smartphone Android.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E5211F-F721-5A48-9FDF-56C47DC257D4}"/>
              </a:ext>
            </a:extLst>
          </p:cNvPr>
          <p:cNvSpPr/>
          <p:nvPr/>
        </p:nvSpPr>
        <p:spPr>
          <a:xfrm>
            <a:off x="1609687" y="6191425"/>
            <a:ext cx="3624459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 algn="ctr">
              <a:spcBef>
                <a:spcPts val="600"/>
              </a:spcBef>
            </a:pPr>
            <a:r>
              <a:rPr lang="fr-FR" b="1" dirty="0">
                <a:solidFill>
                  <a:srgbClr val="009ACE"/>
                </a:solidFill>
                <a:latin typeface="Helvetica" pitchFamily="2" charset="0"/>
              </a:rPr>
              <a:t>Connectez-vous :</a:t>
            </a:r>
          </a:p>
          <a:p>
            <a:pPr marL="106363" lvl="0" algn="ctr">
              <a:spcBef>
                <a:spcPts val="600"/>
              </a:spcBef>
            </a:pPr>
            <a:r>
              <a:rPr lang="fr-FR" sz="1100" b="1" dirty="0">
                <a:solidFill>
                  <a:prstClr val="white">
                    <a:lumMod val="65000"/>
                  </a:prstClr>
                </a:solidFill>
                <a:latin typeface="Helvetica" pitchFamily="2" charset="0"/>
              </a:rPr>
              <a:t>Votre code établissement : </a:t>
            </a:r>
            <a:br>
              <a:rPr lang="fr-FR" sz="900" dirty="0">
                <a:solidFill>
                  <a:prstClr val="white">
                    <a:lumMod val="65000"/>
                  </a:prstClr>
                </a:solidFill>
                <a:latin typeface="Helvetica" pitchFamily="2" charset="0"/>
              </a:rPr>
            </a:br>
            <a:r>
              <a:rPr lang="fr-FR" sz="2400" b="1" dirty="0">
                <a:solidFill>
                  <a:srgbClr val="D71547"/>
                </a:solidFill>
                <a:highlight>
                  <a:srgbClr val="FFFF00"/>
                </a:highlight>
                <a:latin typeface="Helvetica" pitchFamily="2" charset="0"/>
              </a:rPr>
              <a:t>7096</a:t>
            </a:r>
            <a:r>
              <a:rPr lang="fr-FR" sz="2000" b="1" dirty="0">
                <a:solidFill>
                  <a:prstClr val="white">
                    <a:lumMod val="65000"/>
                  </a:prstClr>
                </a:solidFill>
                <a:latin typeface="Helvetica" pitchFamily="2" charset="0"/>
              </a:rPr>
              <a:t> </a:t>
            </a:r>
            <a:br>
              <a:rPr lang="fr-FR" sz="900" dirty="0">
                <a:solidFill>
                  <a:prstClr val="white">
                    <a:lumMod val="65000"/>
                  </a:prstClr>
                </a:solidFill>
                <a:latin typeface="Helvetica" pitchFamily="2" charset="0"/>
              </a:rPr>
            </a:br>
            <a:r>
              <a:rPr lang="fr-FR" sz="1050" dirty="0">
                <a:solidFill>
                  <a:prstClr val="white">
                    <a:lumMod val="65000"/>
                  </a:prstClr>
                </a:solidFill>
                <a:latin typeface="Helvetica" pitchFamily="2" charset="0"/>
              </a:rPr>
              <a:t>Cliquez sur </a:t>
            </a:r>
            <a:r>
              <a:rPr lang="fr-FR" sz="1050" i="1" dirty="0">
                <a:solidFill>
                  <a:srgbClr val="0070C0"/>
                </a:solidFill>
                <a:latin typeface="Helvetica" pitchFamily="2" charset="0"/>
              </a:rPr>
              <a:t>Je ne connais pas mes identifiants</a:t>
            </a:r>
          </a:p>
          <a:p>
            <a:pPr marL="106363" lvl="0" algn="ctr"/>
            <a:r>
              <a:rPr lang="fr-FR" sz="1050" dirty="0">
                <a:solidFill>
                  <a:prstClr val="white">
                    <a:lumMod val="65000"/>
                  </a:prstClr>
                </a:solidFill>
                <a:latin typeface="Helvetica" pitchFamily="2" charset="0"/>
              </a:rPr>
              <a:t>Indiquez votre </a:t>
            </a:r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mail personnel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0013811-70D7-1042-960B-8CC5E3D76DB5}"/>
              </a:ext>
            </a:extLst>
          </p:cNvPr>
          <p:cNvCxnSpPr>
            <a:cxnSpLocks/>
          </p:cNvCxnSpPr>
          <p:nvPr/>
        </p:nvCxnSpPr>
        <p:spPr>
          <a:xfrm flipV="1">
            <a:off x="2365852" y="8457550"/>
            <a:ext cx="436459" cy="1"/>
          </a:xfrm>
          <a:prstGeom prst="straightConnector1">
            <a:avLst/>
          </a:prstGeom>
          <a:ln w="76200">
            <a:solidFill>
              <a:srgbClr val="009A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6E6077D-7378-0E40-9AEB-64A9DA5065D5}"/>
              </a:ext>
            </a:extLst>
          </p:cNvPr>
          <p:cNvCxnSpPr>
            <a:cxnSpLocks/>
          </p:cNvCxnSpPr>
          <p:nvPr/>
        </p:nvCxnSpPr>
        <p:spPr>
          <a:xfrm flipV="1">
            <a:off x="4937553" y="9803638"/>
            <a:ext cx="436459" cy="1"/>
          </a:xfrm>
          <a:prstGeom prst="straightConnector1">
            <a:avLst/>
          </a:prstGeom>
          <a:ln w="76200">
            <a:solidFill>
              <a:srgbClr val="009A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C44A4ED1-729B-4946-9136-326AC8A0F392}"/>
              </a:ext>
            </a:extLst>
          </p:cNvPr>
          <p:cNvGrpSpPr/>
          <p:nvPr/>
        </p:nvGrpSpPr>
        <p:grpSpPr>
          <a:xfrm>
            <a:off x="3528235" y="7989351"/>
            <a:ext cx="2008614" cy="2059427"/>
            <a:chOff x="2797370" y="8118862"/>
            <a:chExt cx="2008614" cy="205942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724676D-DD36-3B4F-AECF-AA7E73387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36" b="43442"/>
            <a:stretch/>
          </p:blipFill>
          <p:spPr>
            <a:xfrm>
              <a:off x="2797370" y="8118862"/>
              <a:ext cx="2008614" cy="205942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C46E29B-2029-4A41-B36B-8B9ECDDE1185}"/>
                </a:ext>
              </a:extLst>
            </p:cNvPr>
            <p:cNvSpPr/>
            <p:nvPr/>
          </p:nvSpPr>
          <p:spPr>
            <a:xfrm>
              <a:off x="3297532" y="9827426"/>
              <a:ext cx="100828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500" b="1" dirty="0">
                  <a:latin typeface="Helvetica" pitchFamily="2" charset="0"/>
                </a:rPr>
                <a:t>Votre code identifiant : 9876 5432</a:t>
              </a:r>
            </a:p>
            <a:p>
              <a:pPr algn="ctr"/>
              <a:endParaRPr lang="fr-FR" sz="500" b="1" dirty="0">
                <a:latin typeface="Helvetica" pitchFamily="2" charset="0"/>
              </a:endParaRPr>
            </a:p>
            <a:p>
              <a:pPr algn="ctr"/>
              <a:r>
                <a:rPr lang="fr-FR" sz="500" b="1" dirty="0">
                  <a:latin typeface="Helvetica" pitchFamily="2" charset="0"/>
                </a:rPr>
                <a:t>Votre code Pin : 9999 </a:t>
              </a:r>
            </a:p>
          </p:txBody>
        </p: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2D36FE4E-3980-1C4E-A8D7-09DD099F4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12" y="7514866"/>
            <a:ext cx="593687" cy="5897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9965E7C-0A7C-4F87-988D-D65105862C74}"/>
              </a:ext>
            </a:extLst>
          </p:cNvPr>
          <p:cNvSpPr/>
          <p:nvPr/>
        </p:nvSpPr>
        <p:spPr>
          <a:xfrm>
            <a:off x="183431" y="10229110"/>
            <a:ext cx="70511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Si vous ne recevez pas le mail, vérifiez vos courriers indésirables !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AAF420-128E-1F95-E566-B3CCCAC61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"/>
          <a:stretch/>
        </p:blipFill>
        <p:spPr>
          <a:xfrm>
            <a:off x="1830473" y="7706637"/>
            <a:ext cx="1378220" cy="236352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AA41748-D635-A2AB-8D6A-D263A0B400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"/>
          <a:stretch/>
        </p:blipFill>
        <p:spPr>
          <a:xfrm>
            <a:off x="231468" y="7706637"/>
            <a:ext cx="1378219" cy="23635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DC3B584-864A-E9AF-AC8C-3734216FAC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"/>
          <a:stretch/>
        </p:blipFill>
        <p:spPr>
          <a:xfrm>
            <a:off x="5856391" y="7755145"/>
            <a:ext cx="1378219" cy="236352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4864E80-8499-B562-5C00-DAF24AF1A0CB}"/>
              </a:ext>
            </a:extLst>
          </p:cNvPr>
          <p:cNvSpPr/>
          <p:nvPr/>
        </p:nvSpPr>
        <p:spPr>
          <a:xfrm>
            <a:off x="618186" y="8416344"/>
            <a:ext cx="624625" cy="1867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D71547"/>
                </a:solidFill>
                <a:highlight>
                  <a:srgbClr val="FFFF00"/>
                </a:highlight>
                <a:latin typeface="Helvetica" pitchFamily="2" charset="0"/>
              </a:rPr>
              <a:t>7096</a:t>
            </a:r>
            <a:endParaRPr lang="fr-FR" sz="900" dirty="0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760F82EA-0A49-B196-DAA9-B6A9B82C758B}"/>
              </a:ext>
            </a:extLst>
          </p:cNvPr>
          <p:cNvSpPr/>
          <p:nvPr/>
        </p:nvSpPr>
        <p:spPr>
          <a:xfrm>
            <a:off x="375784" y="9218052"/>
            <a:ext cx="152248" cy="10947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522986DA-ADE5-9E58-ADE9-FC531C632C2D}"/>
              </a:ext>
            </a:extLst>
          </p:cNvPr>
          <p:cNvSpPr/>
          <p:nvPr/>
        </p:nvSpPr>
        <p:spPr>
          <a:xfrm>
            <a:off x="1775110" y="8977159"/>
            <a:ext cx="163682" cy="108886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B851E019-72E2-DD0C-8527-DA077A2467E9}"/>
              </a:ext>
            </a:extLst>
          </p:cNvPr>
          <p:cNvSpPr/>
          <p:nvPr/>
        </p:nvSpPr>
        <p:spPr>
          <a:xfrm>
            <a:off x="5796589" y="8795910"/>
            <a:ext cx="163682" cy="108886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78C42599-505D-3F78-C90C-4FFC77124DFD}"/>
              </a:ext>
            </a:extLst>
          </p:cNvPr>
          <p:cNvSpPr/>
          <p:nvPr/>
        </p:nvSpPr>
        <p:spPr>
          <a:xfrm>
            <a:off x="6103655" y="9033209"/>
            <a:ext cx="163682" cy="108886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088532CA-82D4-D031-61C9-5BE0F0DA48B9}"/>
              </a:ext>
            </a:extLst>
          </p:cNvPr>
          <p:cNvSpPr/>
          <p:nvPr/>
        </p:nvSpPr>
        <p:spPr>
          <a:xfrm>
            <a:off x="397021" y="8454981"/>
            <a:ext cx="152248" cy="10947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534EEE-33BB-ACFD-F264-4C7954F9223B}"/>
              </a:ext>
            </a:extLst>
          </p:cNvPr>
          <p:cNvSpPr txBox="1"/>
          <p:nvPr/>
        </p:nvSpPr>
        <p:spPr>
          <a:xfrm>
            <a:off x="204668" y="8394300"/>
            <a:ext cx="216848" cy="2308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58948E-E504-3939-4F9B-DADA6CA62FA9}"/>
              </a:ext>
            </a:extLst>
          </p:cNvPr>
          <p:cNvSpPr txBox="1"/>
          <p:nvPr/>
        </p:nvSpPr>
        <p:spPr>
          <a:xfrm>
            <a:off x="183431" y="9159232"/>
            <a:ext cx="216848" cy="2308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DF59D9-211D-2A06-0E43-F05CFB1908F2}"/>
              </a:ext>
            </a:extLst>
          </p:cNvPr>
          <p:cNvSpPr txBox="1"/>
          <p:nvPr/>
        </p:nvSpPr>
        <p:spPr>
          <a:xfrm>
            <a:off x="1579825" y="8899540"/>
            <a:ext cx="216848" cy="2308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A401A9C-0C12-7367-693F-DBE7EA8F1A40}"/>
              </a:ext>
            </a:extLst>
          </p:cNvPr>
          <p:cNvSpPr txBox="1"/>
          <p:nvPr/>
        </p:nvSpPr>
        <p:spPr>
          <a:xfrm>
            <a:off x="5610813" y="8733513"/>
            <a:ext cx="216848" cy="2308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49E950B-3D23-4758-0A9F-D9CC2ACC7036}"/>
              </a:ext>
            </a:extLst>
          </p:cNvPr>
          <p:cNvSpPr txBox="1"/>
          <p:nvPr/>
        </p:nvSpPr>
        <p:spPr>
          <a:xfrm>
            <a:off x="5917820" y="8968928"/>
            <a:ext cx="216848" cy="2308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EAAFC623-7898-DD7B-2113-D009ED37E076}"/>
              </a:ext>
            </a:extLst>
          </p:cNvPr>
          <p:cNvSpPr/>
          <p:nvPr/>
        </p:nvSpPr>
        <p:spPr>
          <a:xfrm>
            <a:off x="3292275" y="8974466"/>
            <a:ext cx="163682" cy="108886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987C38F4-855F-4969-8AB2-55FB7599E9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217" y="3087230"/>
            <a:ext cx="4976808" cy="2161644"/>
          </a:xfrm>
          <a:prstGeom prst="rect">
            <a:avLst/>
          </a:prstGeom>
        </p:spPr>
      </p:pic>
      <p:sp>
        <p:nvSpPr>
          <p:cNvPr id="37" name="Bulle rectangulaire à coins arrondis 15">
            <a:extLst>
              <a:ext uri="{FF2B5EF4-FFF2-40B4-BE49-F238E27FC236}">
                <a16:creationId xmlns:a16="http://schemas.microsoft.com/office/drawing/2014/main" id="{F59F3646-36CA-4B48-B731-E6D2367C130F}"/>
              </a:ext>
            </a:extLst>
          </p:cNvPr>
          <p:cNvSpPr/>
          <p:nvPr/>
        </p:nvSpPr>
        <p:spPr>
          <a:xfrm>
            <a:off x="5136991" y="5575114"/>
            <a:ext cx="2185712" cy="254011"/>
          </a:xfrm>
          <a:prstGeom prst="wedgeRoundRectCallout">
            <a:avLst>
              <a:gd name="adj1" fmla="val -33746"/>
              <a:gd name="adj2" fmla="val -171482"/>
              <a:gd name="adj3" fmla="val 16667"/>
            </a:avLst>
          </a:prstGeom>
          <a:solidFill>
            <a:srgbClr val="009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363" algn="ctr">
              <a:lnSpc>
                <a:spcPct val="100000"/>
              </a:lnSpc>
              <a:spcBef>
                <a:spcPts val="300"/>
              </a:spcBef>
            </a:pPr>
            <a:r>
              <a:rPr lang="fr-FR" sz="800" dirty="0">
                <a:latin typeface="Helvetica" pitchFamily="2" charset="0"/>
              </a:rPr>
              <a:t>Accédez à la version web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CB388F-8115-4518-9E04-14C0BE07AAF7}"/>
              </a:ext>
            </a:extLst>
          </p:cNvPr>
          <p:cNvSpPr/>
          <p:nvPr/>
        </p:nvSpPr>
        <p:spPr>
          <a:xfrm>
            <a:off x="5153356" y="5813040"/>
            <a:ext cx="21857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 algn="ctr">
              <a:lnSpc>
                <a:spcPct val="100000"/>
              </a:lnSpc>
              <a:spcBef>
                <a:spcPts val="300"/>
              </a:spcBef>
            </a:pPr>
            <a:r>
              <a:rPr lang="fr-FR" sz="800" dirty="0">
                <a:solidFill>
                  <a:srgbClr val="FF0000"/>
                </a:solidFill>
                <a:latin typeface="Helvetica" pitchFamily="2" charset="0"/>
              </a:rPr>
              <a:t>(non compatible avec Internet Explorer)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7B2DDA16-33A7-4A3F-A8E9-C68ED00409F3}"/>
              </a:ext>
            </a:extLst>
          </p:cNvPr>
          <p:cNvSpPr/>
          <p:nvPr/>
        </p:nvSpPr>
        <p:spPr>
          <a:xfrm>
            <a:off x="5479346" y="6439530"/>
            <a:ext cx="1859722" cy="629960"/>
          </a:xfrm>
          <a:prstGeom prst="roundRect">
            <a:avLst/>
          </a:prstGeom>
          <a:ln>
            <a:solidFill>
              <a:srgbClr val="009ACE"/>
            </a:solidFill>
          </a:ln>
        </p:spPr>
        <p:txBody>
          <a:bodyPr wrap="square">
            <a:spAutoFit/>
          </a:bodyPr>
          <a:lstStyle/>
          <a:p>
            <a:pPr marL="106363"/>
            <a:r>
              <a:rPr lang="fr-FR" sz="1000" b="1" dirty="0">
                <a:solidFill>
                  <a:srgbClr val="009ACE"/>
                </a:solidFill>
                <a:latin typeface="Helvetica" pitchFamily="2" charset="0"/>
              </a:rPr>
              <a:t>Réseau préconisé : </a:t>
            </a:r>
          </a:p>
          <a:p>
            <a:pPr marL="106363"/>
            <a:r>
              <a:rPr lang="fr-FR" sz="1050" dirty="0">
                <a:solidFill>
                  <a:prstClr val="white">
                    <a:lumMod val="65000"/>
                  </a:prstClr>
                </a:solidFill>
                <a:latin typeface="Helvetica" pitchFamily="2" charset="0"/>
              </a:rPr>
              <a:t>     </a:t>
            </a:r>
            <a:r>
              <a:rPr lang="fr-FR" sz="1050" dirty="0" err="1">
                <a:solidFill>
                  <a:prstClr val="white">
                    <a:lumMod val="65000"/>
                  </a:prstClr>
                </a:solidFill>
                <a:latin typeface="Helvetica" pitchFamily="2" charset="0"/>
              </a:rPr>
              <a:t>Eduroam</a:t>
            </a:r>
            <a:endParaRPr lang="fr-FR" sz="1050" dirty="0">
              <a:solidFill>
                <a:prstClr val="white">
                  <a:lumMod val="65000"/>
                </a:prstClr>
              </a:solidFill>
              <a:latin typeface="Helvetica" pitchFamily="2" charset="0"/>
            </a:endParaRPr>
          </a:p>
          <a:p>
            <a:pPr marL="106363"/>
            <a:r>
              <a:rPr lang="fr-FR" sz="1050" dirty="0">
                <a:solidFill>
                  <a:prstClr val="white">
                    <a:lumMod val="65000"/>
                  </a:prstClr>
                </a:solidFill>
                <a:latin typeface="Helvetica" pitchFamily="2" charset="0"/>
              </a:rPr>
              <a:t>     Wifi-Campus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E1E0336-5D42-429E-BB73-283D8EE14A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8317" y="6673184"/>
            <a:ext cx="140498" cy="13596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489E9743-41D9-4AD2-B376-F5CA002F41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1026" y="6828266"/>
            <a:ext cx="140576" cy="13596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EA97336-1468-49B2-8E8F-26E6C711D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6736" y="6475364"/>
            <a:ext cx="332606" cy="5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7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8" grpId="0" animBg="1"/>
      <p:bldP spid="23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5AEF0CC2-6AD4-458A-A285-EF5B990BB881}"/>
              </a:ext>
            </a:extLst>
          </p:cNvPr>
          <p:cNvCxnSpPr>
            <a:cxnSpLocks/>
          </p:cNvCxnSpPr>
          <p:nvPr/>
        </p:nvCxnSpPr>
        <p:spPr>
          <a:xfrm flipV="1">
            <a:off x="5489707" y="8277904"/>
            <a:ext cx="342329" cy="4064"/>
          </a:xfrm>
          <a:prstGeom prst="straightConnector1">
            <a:avLst/>
          </a:prstGeom>
          <a:ln w="38100">
            <a:solidFill>
              <a:srgbClr val="009A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82026E8D-8529-654C-BA16-EFF30BFB0639}"/>
              </a:ext>
            </a:extLst>
          </p:cNvPr>
          <p:cNvCxnSpPr>
            <a:cxnSpLocks/>
          </p:cNvCxnSpPr>
          <p:nvPr/>
        </p:nvCxnSpPr>
        <p:spPr>
          <a:xfrm>
            <a:off x="1784087" y="8277904"/>
            <a:ext cx="376854" cy="0"/>
          </a:xfrm>
          <a:prstGeom prst="straightConnector1">
            <a:avLst/>
          </a:prstGeom>
          <a:ln w="38100">
            <a:solidFill>
              <a:srgbClr val="009A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B8965E3B-260D-9340-B668-92C15D655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" b="2009"/>
          <a:stretch/>
        </p:blipFill>
        <p:spPr>
          <a:xfrm>
            <a:off x="357815" y="7046208"/>
            <a:ext cx="1552294" cy="251471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67A1B94-8C55-73D9-9DF4-10105A4241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"/>
          <a:stretch/>
        </p:blipFill>
        <p:spPr>
          <a:xfrm>
            <a:off x="5860082" y="7028093"/>
            <a:ext cx="1493208" cy="25575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58F9C5E-98AF-6321-3618-53C1433C9383}"/>
              </a:ext>
            </a:extLst>
          </p:cNvPr>
          <p:cNvCxnSpPr>
            <a:cxnSpLocks/>
          </p:cNvCxnSpPr>
          <p:nvPr/>
        </p:nvCxnSpPr>
        <p:spPr>
          <a:xfrm>
            <a:off x="3537143" y="8277904"/>
            <a:ext cx="376855" cy="0"/>
          </a:xfrm>
          <a:prstGeom prst="straightConnector1">
            <a:avLst/>
          </a:prstGeom>
          <a:ln w="38100">
            <a:solidFill>
              <a:srgbClr val="009A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20186" y="624209"/>
            <a:ext cx="5656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latin typeface="Helvetica" pitchFamily="2" charset="0"/>
              </a:rPr>
              <a:t>Signature sur l’application</a:t>
            </a:r>
          </a:p>
          <a:p>
            <a:pPr algn="ctr"/>
            <a:r>
              <a:rPr lang="fr-FR" sz="2200" b="1" dirty="0">
                <a:latin typeface="Helvetica" pitchFamily="2" charset="0"/>
              </a:rPr>
              <a:t>« </a:t>
            </a:r>
            <a:r>
              <a:rPr lang="fr-FR" sz="2200" b="1" dirty="0" err="1">
                <a:latin typeface="Helvetica" pitchFamily="2" charset="0"/>
              </a:rPr>
              <a:t>Student</a:t>
            </a:r>
            <a:r>
              <a:rPr lang="fr-FR" sz="2200" b="1" dirty="0">
                <a:latin typeface="Helvetica" pitchFamily="2" charset="0"/>
              </a:rPr>
              <a:t> » pour les apprenants</a:t>
            </a:r>
            <a:endParaRPr lang="fr-FR" sz="2200" dirty="0">
              <a:solidFill>
                <a:srgbClr val="ED7D31"/>
              </a:solidFill>
              <a:latin typeface="Helvetica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9717" y="9707430"/>
            <a:ext cx="3322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dirty="0"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Votre formateur affiche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le </a:t>
            </a:r>
            <a:r>
              <a:rPr lang="fr-FR" sz="1200" dirty="0" err="1"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QRCode</a:t>
            </a:r>
            <a:r>
              <a:rPr lang="fr-FR" sz="1200" dirty="0"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 : dans </a:t>
            </a:r>
            <a:r>
              <a:rPr lang="fr-FR" sz="1200" b="1" dirty="0"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l’Apps </a:t>
            </a:r>
            <a:r>
              <a:rPr lang="fr-FR" sz="1200" b="1" dirty="0" err="1"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Student</a:t>
            </a:r>
            <a:r>
              <a:rPr lang="fr-FR" sz="1200" dirty="0"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sélectionnez le mode </a:t>
            </a:r>
            <a:r>
              <a:rPr lang="fr-FR" sz="1200" dirty="0" err="1"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QRCode</a:t>
            </a:r>
            <a:r>
              <a:rPr lang="fr-FR" sz="1200" dirty="0"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D77D436-FF10-4C5E-A36F-27CE09E2B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78" y="354280"/>
            <a:ext cx="1077218" cy="107721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555851F-3B01-4746-9BA0-A8CAA00D2ADD}"/>
              </a:ext>
            </a:extLst>
          </p:cNvPr>
          <p:cNvSpPr/>
          <p:nvPr/>
        </p:nvSpPr>
        <p:spPr>
          <a:xfrm>
            <a:off x="4090177" y="9722684"/>
            <a:ext cx="3093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dirty="0"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Utilisez votre appareil photo pour capturer et valider le </a:t>
            </a:r>
            <a:r>
              <a:rPr lang="fr-FR" sz="1200" dirty="0" err="1"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QRCode</a:t>
            </a:r>
            <a:r>
              <a:rPr lang="fr-FR" sz="1200" dirty="0"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puis signer et valider.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5EAC375-84D3-414D-BC58-8DC1CB1CE6F1}"/>
              </a:ext>
            </a:extLst>
          </p:cNvPr>
          <p:cNvSpPr/>
          <p:nvPr/>
        </p:nvSpPr>
        <p:spPr>
          <a:xfrm>
            <a:off x="-1" y="10388999"/>
            <a:ext cx="7559675" cy="30191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363" algn="ctr">
              <a:spcBef>
                <a:spcPts val="300"/>
              </a:spcBef>
            </a:pPr>
            <a:r>
              <a:rPr lang="fr-FR" sz="1100" b="1" dirty="0">
                <a:solidFill>
                  <a:schemeClr val="bg1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Si vous avez des signatures en attente, vous devrez signer avant d’accéder à la séance en cours.</a:t>
            </a:r>
            <a:endParaRPr lang="fr-FR" sz="1200" dirty="0">
              <a:highlight>
                <a:srgbClr val="FFFF00"/>
              </a:highlight>
              <a:latin typeface="Helvetica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A5FC31-3A7A-BD85-FE3B-520EAE20B6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12836"/>
          <a:stretch/>
        </p:blipFill>
        <p:spPr>
          <a:xfrm>
            <a:off x="3994695" y="7035951"/>
            <a:ext cx="1617866" cy="25560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0B74AE-7C5C-E803-4BC7-F2D5A4A570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/>
          <a:stretch/>
        </p:blipFill>
        <p:spPr>
          <a:xfrm>
            <a:off x="2214699" y="7035951"/>
            <a:ext cx="1465401" cy="251471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5" name="Ellipse 64">
            <a:extLst>
              <a:ext uri="{FF2B5EF4-FFF2-40B4-BE49-F238E27FC236}">
                <a16:creationId xmlns:a16="http://schemas.microsoft.com/office/drawing/2014/main" id="{A301FA45-1F9D-D743-BEDE-9A3FB461C104}"/>
              </a:ext>
            </a:extLst>
          </p:cNvPr>
          <p:cNvSpPr/>
          <p:nvPr/>
        </p:nvSpPr>
        <p:spPr>
          <a:xfrm>
            <a:off x="2699815" y="9256493"/>
            <a:ext cx="435843" cy="396546"/>
          </a:xfrm>
          <a:prstGeom prst="ellipse">
            <a:avLst/>
          </a:prstGeom>
          <a:noFill/>
          <a:ln w="28575">
            <a:solidFill>
              <a:srgbClr val="D71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D71547"/>
              </a:solidFill>
              <a:latin typeface="Helvetica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84086" y="9051555"/>
            <a:ext cx="1552293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06363" algn="ctr">
              <a:lnSpc>
                <a:spcPct val="100000"/>
              </a:lnSpc>
              <a:spcBef>
                <a:spcPts val="300"/>
              </a:spcBef>
            </a:pPr>
            <a:r>
              <a:rPr lang="fr-FR" sz="900" b="1" dirty="0">
                <a:solidFill>
                  <a:srgbClr val="D71547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Sélectionnez QR 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3B04F-F460-0DF7-3F4B-F1F1DE7F443A}"/>
              </a:ext>
            </a:extLst>
          </p:cNvPr>
          <p:cNvSpPr/>
          <p:nvPr/>
        </p:nvSpPr>
        <p:spPr>
          <a:xfrm rot="5400000">
            <a:off x="1532759" y="5418837"/>
            <a:ext cx="290941" cy="2636494"/>
          </a:xfrm>
          <a:prstGeom prst="rect">
            <a:avLst/>
          </a:prstGeom>
          <a:solidFill>
            <a:srgbClr val="009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fr-FR" sz="1400" dirty="0">
                <a:latin typeface="Helvetica" pitchFamily="2" charset="0"/>
              </a:rPr>
              <a:t>Émarger en mode : </a:t>
            </a:r>
            <a:r>
              <a:rPr lang="fr-FR" sz="1400" b="1" dirty="0">
                <a:latin typeface="Helvetica" pitchFamily="2" charset="0"/>
              </a:rPr>
              <a:t>QR Code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67772F-C890-49A2-93FF-4650CF9541BC}"/>
              </a:ext>
            </a:extLst>
          </p:cNvPr>
          <p:cNvSpPr/>
          <p:nvPr/>
        </p:nvSpPr>
        <p:spPr>
          <a:xfrm>
            <a:off x="357816" y="2224165"/>
            <a:ext cx="6654543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fr-FR" sz="1200" dirty="0">
                <a:solidFill>
                  <a:srgbClr val="4D4D4D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Une fois l’émargement ouvert par le formateur ou l’étudiant référent,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fr-FR" sz="1200" dirty="0">
                <a:solidFill>
                  <a:srgbClr val="4D4D4D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signez en utilisant toute la largeur du cadre avant de valider.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EE33DC1-30E7-4CAB-9A90-19E9959E7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2238" y="2810081"/>
            <a:ext cx="2326438" cy="14044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B47DBF1-2FE9-4929-B127-2B599A056084}"/>
              </a:ext>
            </a:extLst>
          </p:cNvPr>
          <p:cNvSpPr/>
          <p:nvPr/>
        </p:nvSpPr>
        <p:spPr>
          <a:xfrm rot="5400000">
            <a:off x="1443165" y="555509"/>
            <a:ext cx="290941" cy="2636494"/>
          </a:xfrm>
          <a:prstGeom prst="rect">
            <a:avLst/>
          </a:prstGeom>
          <a:solidFill>
            <a:srgbClr val="009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fr-FR" sz="1400" dirty="0">
                <a:latin typeface="Helvetica" pitchFamily="2" charset="0"/>
              </a:rPr>
              <a:t>Émarger en mode classique</a:t>
            </a:r>
            <a:endParaRPr lang="fr-FR" sz="1400" b="1" dirty="0">
              <a:latin typeface="Helvetica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49CAF7B-C6DD-47F6-AFE1-0467B22FC291}"/>
              </a:ext>
            </a:extLst>
          </p:cNvPr>
          <p:cNvSpPr/>
          <p:nvPr/>
        </p:nvSpPr>
        <p:spPr>
          <a:xfrm>
            <a:off x="217277" y="4388451"/>
            <a:ext cx="6654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fr-FR" sz="1200" dirty="0">
                <a:solidFill>
                  <a:srgbClr val="4D4D4D"/>
                </a:solidFill>
                <a:latin typeface="Helvetica" pitchFamily="2" charset="0"/>
                <a:ea typeface="Helvetica Neue Light"/>
                <a:cs typeface="Helvetica Neue Light"/>
                <a:sym typeface="Helvetica Neue Light"/>
              </a:rPr>
              <a:t>Les signatures non conformes seront refusées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582A773-C246-48F3-B7C0-AE69D8D9D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3302" y="4694018"/>
            <a:ext cx="1211243" cy="14835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A2514C1-34B5-42A9-A80E-1353800F32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5671" y="4690743"/>
            <a:ext cx="1211243" cy="1476067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CF5D0FA-26FC-4DEB-B308-A88EE9B61253}"/>
              </a:ext>
            </a:extLst>
          </p:cNvPr>
          <p:cNvCxnSpPr>
            <a:cxnSpLocks/>
          </p:cNvCxnSpPr>
          <p:nvPr/>
        </p:nvCxnSpPr>
        <p:spPr>
          <a:xfrm>
            <a:off x="2214699" y="4987025"/>
            <a:ext cx="1229846" cy="99169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940D999-3327-46FE-84E9-DC0A7C72634D}"/>
              </a:ext>
            </a:extLst>
          </p:cNvPr>
          <p:cNvCxnSpPr>
            <a:cxnSpLocks/>
          </p:cNvCxnSpPr>
          <p:nvPr/>
        </p:nvCxnSpPr>
        <p:spPr>
          <a:xfrm>
            <a:off x="3487068" y="4997681"/>
            <a:ext cx="1229846" cy="99169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A988DEEF-229C-45D8-B543-4426CE7AF04C}"/>
              </a:ext>
            </a:extLst>
          </p:cNvPr>
          <p:cNvCxnSpPr>
            <a:cxnSpLocks/>
          </p:cNvCxnSpPr>
          <p:nvPr/>
        </p:nvCxnSpPr>
        <p:spPr>
          <a:xfrm flipH="1">
            <a:off x="3505671" y="5003295"/>
            <a:ext cx="1133006" cy="9754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AC0DDCBB-92B8-4F05-AD83-31F5FB224110}"/>
              </a:ext>
            </a:extLst>
          </p:cNvPr>
          <p:cNvCxnSpPr>
            <a:cxnSpLocks/>
          </p:cNvCxnSpPr>
          <p:nvPr/>
        </p:nvCxnSpPr>
        <p:spPr>
          <a:xfrm flipH="1">
            <a:off x="2263119" y="5042592"/>
            <a:ext cx="1133006" cy="9754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1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EA71729-6105-4C5A-ADB1-65A8BB9EAE79}"/>
              </a:ext>
            </a:extLst>
          </p:cNvPr>
          <p:cNvSpPr txBox="1"/>
          <p:nvPr/>
        </p:nvSpPr>
        <p:spPr>
          <a:xfrm>
            <a:off x="1319844" y="249447"/>
            <a:ext cx="4919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Helvetica" pitchFamily="2" charset="0"/>
              </a:rPr>
              <a:t>Accéder à l’e-learning</a:t>
            </a:r>
            <a:br>
              <a:rPr lang="fr-FR" sz="2800" b="1" dirty="0">
                <a:latin typeface="Helvetica" pitchFamily="2" charset="0"/>
              </a:rPr>
            </a:br>
            <a:endParaRPr lang="fr-FR" sz="2800" b="1" dirty="0">
              <a:latin typeface="Helvetica" pitchFamily="2" charset="0"/>
            </a:endParaRPr>
          </a:p>
        </p:txBody>
      </p:sp>
      <p:sp>
        <p:nvSpPr>
          <p:cNvPr id="5" name="Shape 45">
            <a:extLst>
              <a:ext uri="{FF2B5EF4-FFF2-40B4-BE49-F238E27FC236}">
                <a16:creationId xmlns:a16="http://schemas.microsoft.com/office/drawing/2014/main" id="{8FDEFFBD-8F56-47D0-9B78-82EE983B9047}"/>
              </a:ext>
            </a:extLst>
          </p:cNvPr>
          <p:cNvSpPr/>
          <p:nvPr/>
        </p:nvSpPr>
        <p:spPr>
          <a:xfrm>
            <a:off x="242861" y="1060238"/>
            <a:ext cx="6956428" cy="1512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106363" algn="ctr">
              <a:lnSpc>
                <a:spcPct val="100000"/>
              </a:lnSpc>
              <a:spcBef>
                <a:spcPts val="5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800" b="1" dirty="0">
                <a:solidFill>
                  <a:srgbClr val="009ACE"/>
                </a:solidFill>
                <a:latin typeface="Helvetica" pitchFamily="2" charset="0"/>
              </a:rPr>
              <a:t>Rendez-vous sur la page Web : </a:t>
            </a:r>
            <a:r>
              <a:rPr lang="fr-FR" sz="1200" b="1" dirty="0">
                <a:solidFill>
                  <a:schemeClr val="tx1"/>
                </a:solidFill>
                <a:latin typeface="Helvetica" pitchFamily="2" charset="0"/>
              </a:rPr>
              <a:t>https://www.sowesoft.com/acces-solutions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A31588-91FE-4F4E-9799-27E31E12D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701"/>
            <a:ext cx="7559675" cy="965322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0B1EF7F-F55F-4330-918F-03FF4B34276D}"/>
              </a:ext>
            </a:extLst>
          </p:cNvPr>
          <p:cNvCxnSpPr>
            <a:cxnSpLocks/>
          </p:cNvCxnSpPr>
          <p:nvPr/>
        </p:nvCxnSpPr>
        <p:spPr>
          <a:xfrm>
            <a:off x="4728069" y="2234817"/>
            <a:ext cx="810582" cy="0"/>
          </a:xfrm>
          <a:prstGeom prst="straightConnector1">
            <a:avLst/>
          </a:prstGeom>
          <a:ln w="76200">
            <a:solidFill>
              <a:srgbClr val="009A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5FFC9FAC-7874-4882-A1C8-98E193F52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1280"/>
            <a:ext cx="7559675" cy="1881328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2B70460-A58E-4CD4-B897-09C47DC9F174}"/>
              </a:ext>
            </a:extLst>
          </p:cNvPr>
          <p:cNvCxnSpPr>
            <a:cxnSpLocks/>
          </p:cNvCxnSpPr>
          <p:nvPr/>
        </p:nvCxnSpPr>
        <p:spPr>
          <a:xfrm flipH="1">
            <a:off x="1920242" y="3566160"/>
            <a:ext cx="770707" cy="339634"/>
          </a:xfrm>
          <a:prstGeom prst="straightConnector1">
            <a:avLst/>
          </a:prstGeom>
          <a:ln w="76200">
            <a:solidFill>
              <a:srgbClr val="009A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242F5FC0-8846-43A4-9D0F-E5B6EF607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92" y="5081865"/>
            <a:ext cx="5889290" cy="55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4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5">
            <a:extLst>
              <a:ext uri="{FF2B5EF4-FFF2-40B4-BE49-F238E27FC236}">
                <a16:creationId xmlns:a16="http://schemas.microsoft.com/office/drawing/2014/main" id="{B5449B8B-9E74-4830-83AF-0484FD6F0ABC}"/>
              </a:ext>
            </a:extLst>
          </p:cNvPr>
          <p:cNvSpPr/>
          <p:nvPr/>
        </p:nvSpPr>
        <p:spPr>
          <a:xfrm>
            <a:off x="262965" y="2185973"/>
            <a:ext cx="7077424" cy="8292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106363" algn="ctr">
              <a:lnSpc>
                <a:spcPct val="100000"/>
              </a:lnSpc>
              <a:spcBef>
                <a:spcPts val="300"/>
              </a:spcBef>
            </a:pPr>
            <a:r>
              <a:rPr lang="fr-FR" sz="1800" b="1" dirty="0">
                <a:solidFill>
                  <a:srgbClr val="009ACE"/>
                </a:solidFill>
                <a:latin typeface="Helvetica" pitchFamily="2" charset="0"/>
              </a:rPr>
              <a:t>Protection des données personnelles</a:t>
            </a:r>
          </a:p>
          <a:p>
            <a:pPr marL="106363" algn="ctr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r>
              <a:rPr lang="fr-FR" sz="1200" dirty="0">
                <a:latin typeface="Helvetica" pitchFamily="2" charset="0"/>
              </a:rPr>
              <a:t>Conformément au Règlement général sur la protection des données (RGPD) et à la loi Informatique et Libertés du 6 janvier 1978 modifiée, des données à caractère personnel concernant les stagiaires et apprentis font l’objet d’un traitement informatique mis en œuvre par l'Université Grenoble Alpes.</a:t>
            </a: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r>
              <a:rPr lang="fr-FR" sz="1200" dirty="0">
                <a:latin typeface="Helvetica" pitchFamily="2" charset="0"/>
              </a:rPr>
              <a:t>Les données collectées sont communiquées à la Direction de la formation continue et de l’apprentissage dans le but de gérer le parcours de formation des publics en formation continue et en alternance.</a:t>
            </a: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r>
              <a:rPr lang="fr-FR" sz="1200" dirty="0">
                <a:latin typeface="Helvetica" pitchFamily="2" charset="0"/>
              </a:rPr>
              <a:t>Les stagiaires et apprentis peuvent accéder aux données les concernant, les rectifier, demander leur effacement ou exercer leur droit à la limitation du traitement de leurs données.</a:t>
            </a: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r>
              <a:rPr lang="fr-FR" sz="1200" dirty="0">
                <a:latin typeface="Helvetica" pitchFamily="2" charset="0"/>
              </a:rPr>
              <a:t>Ils peuvent pour cela contacter le relais UGA à la Protection des données : </a:t>
            </a:r>
            <a:r>
              <a:rPr lang="fr-FR" sz="1200" dirty="0">
                <a:latin typeface="Helvetica" pitchFamily="2" charset="0"/>
                <a:hlinkClick r:id="rId2"/>
              </a:rPr>
              <a:t>relaisDPO@univ-grenoble-alpes.fr</a:t>
            </a:r>
            <a:r>
              <a:rPr lang="fr-FR" sz="1200" dirty="0">
                <a:latin typeface="Helvetica" pitchFamily="2" charset="0"/>
              </a:rPr>
              <a:t> ou le Délégué à la protection des données : </a:t>
            </a:r>
            <a:r>
              <a:rPr lang="fr-FR" sz="1200" dirty="0">
                <a:latin typeface="Helvetica" pitchFamily="2" charset="0"/>
                <a:hlinkClick r:id="rId3"/>
              </a:rPr>
              <a:t>DPO@grenet.fr</a:t>
            </a: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just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  <a:p>
            <a:pPr marL="106363" algn="r">
              <a:lnSpc>
                <a:spcPct val="100000"/>
              </a:lnSpc>
              <a:spcBef>
                <a:spcPts val="300"/>
              </a:spcBef>
            </a:pPr>
            <a:r>
              <a:rPr lang="fr-FR" sz="1200">
                <a:latin typeface="Helvetica" pitchFamily="2" charset="0"/>
              </a:rPr>
              <a:t>Juin </a:t>
            </a:r>
            <a:r>
              <a:rPr lang="fr-FR" sz="1200" dirty="0">
                <a:latin typeface="Helvetica" pitchFamily="2" charset="0"/>
              </a:rPr>
              <a:t>2024</a:t>
            </a:r>
          </a:p>
          <a:p>
            <a:pPr marL="106363" algn="ctr">
              <a:lnSpc>
                <a:spcPct val="100000"/>
              </a:lnSpc>
              <a:spcBef>
                <a:spcPts val="300"/>
              </a:spcBef>
            </a:pPr>
            <a:endParaRPr lang="fr-FR" sz="1200" dirty="0">
              <a:latin typeface="Helvetica" pitchFamily="2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4A8C3AA-B353-4928-9D85-2532147A0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64" y="213519"/>
            <a:ext cx="1647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35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8700</TotalTime>
  <Words>437</Words>
  <Application>Microsoft Office PowerPoint</Application>
  <PresentationFormat>Personnalisé</PresentationFormat>
  <Paragraphs>79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Agnès CLAIRAND</dc:creator>
  <cp:lastModifiedBy>EVELYNE JOUAN</cp:lastModifiedBy>
  <cp:revision>124</cp:revision>
  <cp:lastPrinted>2021-01-11T13:47:52Z</cp:lastPrinted>
  <dcterms:created xsi:type="dcterms:W3CDTF">2018-12-19T14:04:02Z</dcterms:created>
  <dcterms:modified xsi:type="dcterms:W3CDTF">2025-03-24T14:35:59Z</dcterms:modified>
</cp:coreProperties>
</file>