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7" r:id="rId3"/>
    <p:sldId id="268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00CC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86358" autoAdjust="0"/>
  </p:normalViewPr>
  <p:slideViewPr>
    <p:cSldViewPr>
      <p:cViewPr>
        <p:scale>
          <a:sx n="150" d="100"/>
          <a:sy n="150" d="100"/>
        </p:scale>
        <p:origin x="-1146" y="-2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6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069" y="1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/>
          <a:lstStyle>
            <a:lvl1pPr algn="r">
              <a:defRPr sz="1200"/>
            </a:lvl1pPr>
          </a:lstStyle>
          <a:p>
            <a:fld id="{05EDCD14-880D-4338-A682-18475D545D4B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453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069" y="9428453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 anchor="b"/>
          <a:lstStyle>
            <a:lvl1pPr algn="r">
              <a:defRPr sz="1200"/>
            </a:lvl1pPr>
          </a:lstStyle>
          <a:p>
            <a:fld id="{D9344E73-CFD6-4F68-8A35-C6861DC24B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3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6" cy="496173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745" y="1"/>
            <a:ext cx="2946345" cy="496173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r">
              <a:defRPr sz="1200"/>
            </a:lvl1pPr>
          </a:lstStyle>
          <a:p>
            <a:fld id="{75707368-0DD7-4E51-8034-3C5C9A554AE8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5" rIns="91270" bIns="4563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4442"/>
            <a:ext cx="5437822" cy="4467146"/>
          </a:xfrm>
          <a:prstGeom prst="rect">
            <a:avLst/>
          </a:prstGeom>
        </p:spPr>
        <p:txBody>
          <a:bodyPr vert="horz" lIns="91270" tIns="45635" rIns="91270" bIns="4563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882"/>
            <a:ext cx="2946346" cy="496173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745" y="9428882"/>
            <a:ext cx="2946345" cy="496173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r">
              <a:defRPr sz="1200"/>
            </a:lvl1pPr>
          </a:lstStyle>
          <a:p>
            <a:fld id="{B52444C1-C1B3-46FF-BBD6-003B750BB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8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v-grenoble-alpes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B19-4B7E-49C0-9928-6430D73FC564}" type="datetime1">
              <a:rPr lang="fr-FR" smtClean="0"/>
              <a:t>22/04/2025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3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A81C-05C8-46A0-BD00-16516FB60BE5}" type="datetime1">
              <a:rPr lang="fr-FR" smtClean="0"/>
              <a:t>22/04/2025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2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5FB6-4D57-4870-BC0D-C70674FA0271}" type="datetime1">
              <a:rPr lang="fr-FR" smtClean="0"/>
              <a:t>22/04/2025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6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1069556" y="6532725"/>
            <a:ext cx="1704357" cy="22243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               V:</a:t>
            </a:r>
            <a:fld id="{E7AED982-D07E-4023-A90B-8BB70258A68A}" type="datetime1">
              <a:rPr lang="fr-FR" smtClean="0"/>
              <a:pPr/>
              <a:t>22/04/2025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0" y="1"/>
            <a:ext cx="467544" cy="332656"/>
          </a:xfrm>
        </p:spPr>
        <p:txBody>
          <a:bodyPr/>
          <a:lstStyle/>
          <a:p>
            <a:fld id="{03B71475-C7D3-4A85-9620-51D0F6F11E8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5" name="Picture 2" descr="http://logos.univ-grenoble-alpes.fr/logos/logo-uga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" y="6243086"/>
            <a:ext cx="819410" cy="55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6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098-E131-4767-9D81-EF1CAEAB2B58}" type="datetime1">
              <a:rPr lang="fr-FR" smtClean="0"/>
              <a:t>22/04/2025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49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88FF-FC80-4B55-B0E5-5EE4A84A16B9}" type="datetime1">
              <a:rPr lang="fr-FR" smtClean="0"/>
              <a:t>22/04/2025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558C-F590-4ECF-9D31-5E1B6E08641D}" type="datetime1">
              <a:rPr lang="fr-FR" smtClean="0"/>
              <a:t>22/04/2025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1F8-AE24-4F56-8CEE-87AD2940A0D3}" type="datetime1">
              <a:rPr lang="fr-FR" smtClean="0"/>
              <a:t>22/04/2025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A173-3DF2-4DB2-9D19-30C76EB618D5}" type="datetime1">
              <a:rPr lang="fr-FR" smtClean="0"/>
              <a:t>22/04/2025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4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B851-9B7D-454B-A478-4C9EB80A65FC}" type="datetime1">
              <a:rPr lang="fr-FR" smtClean="0"/>
              <a:t>22/04/2025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CFD-0F2A-4D45-BE9C-98F3499A0759}" type="datetime1">
              <a:rPr lang="fr-FR" smtClean="0"/>
              <a:t>22/04/2025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0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D982-D07E-4023-A90B-8BB70258A68A}" type="datetime1">
              <a:rPr lang="fr-FR" smtClean="0"/>
              <a:t>22/04/2025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0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cha.klajnbaum@univ-grenoble-alpes.fr" TargetMode="External"/><Relationship Id="rId2" Type="http://schemas.openxmlformats.org/officeDocument/2006/relationships/hyperlink" Target="mailto:Elisabeth.rousseau@univ-grenoble-alpes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c-inspe@univ-grenoble-alpes.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spe-dir-valence@univ-grenoble-alpes.fr" TargetMode="External"/><Relationship Id="rId2" Type="http://schemas.openxmlformats.org/officeDocument/2006/relationships/hyperlink" Target="mailto:inspe-dir-chambery@univ-grenoble-alpes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376376" y="1493641"/>
            <a:ext cx="4103889" cy="1935359"/>
          </a:xfrm>
          <a:prstGeom prst="roundRect">
            <a:avLst>
              <a:gd name="adj" fmla="val 17270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200"/>
              </a:lnSpc>
            </a:pPr>
            <a:endParaRPr lang="fr-F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</a:t>
            </a:r>
          </a:p>
          <a:p>
            <a:pPr algn="ctr">
              <a:lnSpc>
                <a:spcPts val="1200"/>
              </a:lnSpc>
            </a:pPr>
            <a:endParaRPr lang="fr-F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Hamid CHAACHOUA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Hervé GAUSSIER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 adjoint en charge de la recherche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Céline MULET- MARQUIS</a:t>
            </a:r>
            <a:endParaRPr lang="fr-FR" sz="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en charge des études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Cécile NURRA</a:t>
            </a:r>
            <a:endParaRPr lang="fr-FR" sz="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en charge des ressources humaines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93875" y="5150341"/>
            <a:ext cx="1062722" cy="96271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Pôle Finances</a:t>
            </a:r>
          </a:p>
          <a:p>
            <a:pPr lvl="0"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Gaëlle </a:t>
            </a: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BIGLIA</a:t>
            </a:r>
            <a:endParaRPr lang="fr-F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fr-FR" sz="3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97828" y="5141034"/>
            <a:ext cx="1188887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 Ressources Humaines/Pilotage</a:t>
            </a:r>
          </a:p>
          <a:p>
            <a:pPr lvl="0" algn="ctr"/>
            <a:endParaRPr lang="fr-F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Anne</a:t>
            </a: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JOYEUX-BOUILLON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507375" y="5141034"/>
            <a:ext cx="1174661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Centre de Ressources Informatiques de Proximité (CRIP)</a:t>
            </a:r>
          </a:p>
          <a:p>
            <a:pPr lvl="0" algn="ctr"/>
            <a:endParaRPr lang="fr-FR" sz="3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Thomas</a:t>
            </a: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VUILLET</a:t>
            </a:r>
          </a:p>
        </p:txBody>
      </p:sp>
      <p:cxnSp>
        <p:nvCxnSpPr>
          <p:cNvPr id="17" name="Connecteur droit avec flèche 16"/>
          <p:cNvCxnSpPr>
            <a:cxnSpLocks/>
          </p:cNvCxnSpPr>
          <p:nvPr/>
        </p:nvCxnSpPr>
        <p:spPr>
          <a:xfrm>
            <a:off x="2771800" y="4293831"/>
            <a:ext cx="0" cy="28727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D9C8ABCF-F16C-8441-B097-56150A3B75C6}"/>
              </a:ext>
            </a:extLst>
          </p:cNvPr>
          <p:cNvCxnSpPr>
            <a:cxnSpLocks/>
          </p:cNvCxnSpPr>
          <p:nvPr/>
        </p:nvCxnSpPr>
        <p:spPr>
          <a:xfrm>
            <a:off x="6773985" y="5091445"/>
            <a:ext cx="0" cy="250719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1403648" y="852945"/>
            <a:ext cx="7050642" cy="705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fr-FR" sz="2200" b="1" dirty="0">
              <a:solidFill>
                <a:srgbClr val="E3061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    </a:t>
            </a:r>
          </a:p>
          <a:p>
            <a:pPr algn="ctr"/>
            <a:r>
              <a:rPr lang="fr-FR" sz="1500" b="1" dirty="0">
                <a:solidFill>
                  <a:srgbClr val="575657"/>
                </a:solidFill>
                <a:latin typeface="Arial" pitchFamily="34" charset="0"/>
                <a:cs typeface="Arial" pitchFamily="34" charset="0"/>
              </a:rPr>
              <a:t>Institut National Supérieur du Professorat et de l’Éducation</a:t>
            </a:r>
          </a:p>
          <a:p>
            <a:pPr algn="ctr"/>
            <a:r>
              <a:rPr lang="fr-F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2381440" y="3510370"/>
            <a:ext cx="4103890" cy="7013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708146" y="6471654"/>
            <a:ext cx="183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+mj-lt"/>
              </a:rPr>
              <a:t>Mis à jour le 22/04/2025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E97457C-23C9-4B55-A60A-B5254E030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284"/>
            <a:ext cx="3397769" cy="957014"/>
          </a:xfrm>
          <a:prstGeom prst="rect">
            <a:avLst/>
          </a:prstGeom>
        </p:spPr>
      </p:pic>
      <p:sp>
        <p:nvSpPr>
          <p:cNvPr id="21" name="Rectangle à coins arrondis 59">
            <a:extLst>
              <a:ext uri="{FF2B5EF4-FFF2-40B4-BE49-F238E27FC236}">
                <a16:creationId xmlns:a16="http://schemas.microsoft.com/office/drawing/2014/main" id="{B44B184F-F033-4768-83C1-3DF0793524E6}"/>
              </a:ext>
            </a:extLst>
          </p:cNvPr>
          <p:cNvSpPr/>
          <p:nvPr/>
        </p:nvSpPr>
        <p:spPr>
          <a:xfrm>
            <a:off x="131316" y="3861048"/>
            <a:ext cx="1852522" cy="5389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Assistante de direction</a:t>
            </a:r>
          </a:p>
          <a:p>
            <a:pPr lvl="0"/>
            <a:endParaRPr lang="fr-FR" sz="7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Isabelle  JACOLIN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200"/>
              </a:lnSpc>
            </a:pP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Rectangle à coins arrondis 55">
            <a:extLst>
              <a:ext uri="{FF2B5EF4-FFF2-40B4-BE49-F238E27FC236}">
                <a16:creationId xmlns:a16="http://schemas.microsoft.com/office/drawing/2014/main" id="{338BC60C-9B5E-458A-9BED-26A47086B45E}"/>
              </a:ext>
            </a:extLst>
          </p:cNvPr>
          <p:cNvSpPr/>
          <p:nvPr/>
        </p:nvSpPr>
        <p:spPr>
          <a:xfrm>
            <a:off x="6627352" y="1537909"/>
            <a:ext cx="2463800" cy="14942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fr-FR" sz="8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8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Responsables</a:t>
            </a:r>
            <a:r>
              <a:rPr lang="fr-FR" sz="700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mention MEEF</a:t>
            </a:r>
          </a:p>
          <a:p>
            <a:pPr algn="ctr">
              <a:spcAft>
                <a:spcPts val="0"/>
              </a:spcAft>
            </a:pPr>
            <a:endParaRPr lang="fr-FR" sz="5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sz="7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degré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Sophie SOURY-LAVERGNE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sz="7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degré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Marie-Sylvie CLAUDE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Encadrement éducatif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Sandrine MENDUNI</a:t>
            </a:r>
          </a:p>
          <a:p>
            <a:pPr algn="ctr"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Pratiques &amp; ingénierie formation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Isabelle GIRAULT  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à coins arrondis 55">
            <a:extLst>
              <a:ext uri="{FF2B5EF4-FFF2-40B4-BE49-F238E27FC236}">
                <a16:creationId xmlns:a16="http://schemas.microsoft.com/office/drawing/2014/main" id="{DC154C0A-1114-864B-93A5-384C56322B1C}"/>
              </a:ext>
            </a:extLst>
          </p:cNvPr>
          <p:cNvSpPr/>
          <p:nvPr/>
        </p:nvSpPr>
        <p:spPr>
          <a:xfrm>
            <a:off x="6642817" y="3086846"/>
            <a:ext cx="2430805" cy="14942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Chargé(e)s de missions</a:t>
            </a:r>
          </a:p>
          <a:p>
            <a:pPr algn="ctr">
              <a:spcAft>
                <a:spcPts val="0"/>
              </a:spcAft>
            </a:pPr>
            <a:endParaRPr lang="fr-FR" sz="7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Activités physiques et sportives :</a:t>
            </a:r>
            <a:r>
              <a:rPr lang="fr-FR" sz="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Pascal BONIN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Arts et Culture : </a:t>
            </a: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Sandrine CONTI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au développement durable</a:t>
            </a:r>
            <a:r>
              <a:rPr lang="fr-FR" sz="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fr-FR" sz="65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Laurence BARILLER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à la Santé : Christophe CHARROUD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Relations internationales : Coralie PAYRE-FICOUT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55">
            <a:extLst>
              <a:ext uri="{FF2B5EF4-FFF2-40B4-BE49-F238E27FC236}">
                <a16:creationId xmlns:a16="http://schemas.microsoft.com/office/drawing/2014/main" id="{D22E6139-CC11-4D2D-B7AB-2DDA342C0AF7}"/>
              </a:ext>
            </a:extLst>
          </p:cNvPr>
          <p:cNvSpPr/>
          <p:nvPr/>
        </p:nvSpPr>
        <p:spPr>
          <a:xfrm>
            <a:off x="84466" y="1515836"/>
            <a:ext cx="2012950" cy="22732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Responsables pédagogiques d’antenne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Annecy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Christine BERTOLA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Chambéry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Evelyne CHEVIGNY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DUFOUR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Grenoble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Daniela GUIOL</a:t>
            </a:r>
          </a:p>
          <a:p>
            <a:pPr algn="ctr"/>
            <a:r>
              <a:rPr lang="fr-FR" sz="700" b="0" i="0" u="none" strike="noStrike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Laurence OSETE</a:t>
            </a:r>
            <a:endParaRPr lang="fr-F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Hélène SAVIN</a:t>
            </a:r>
            <a:endParaRPr lang="fr-FR" sz="7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Valence</a:t>
            </a:r>
            <a:b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 COOK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Stéphanie WACHTEL</a:t>
            </a:r>
            <a:endParaRPr lang="fr-FR" sz="7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C85DC6-EDB4-4B60-BE81-C44E3FBEF3DF}"/>
              </a:ext>
            </a:extLst>
          </p:cNvPr>
          <p:cNvSpPr txBox="1"/>
          <p:nvPr/>
        </p:nvSpPr>
        <p:spPr>
          <a:xfrm>
            <a:off x="35754" y="4854210"/>
            <a:ext cx="56594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i="1" dirty="0">
                <a:solidFill>
                  <a:prstClr val="black"/>
                </a:solidFill>
                <a:latin typeface="Calibri"/>
              </a:rPr>
              <a:t>Services académiques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0EC3CD4-B676-4109-8B98-7BEC811C93A5}"/>
              </a:ext>
            </a:extLst>
          </p:cNvPr>
          <p:cNvSpPr txBox="1"/>
          <p:nvPr/>
        </p:nvSpPr>
        <p:spPr>
          <a:xfrm>
            <a:off x="5796134" y="4854210"/>
            <a:ext cx="3295018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i="1" dirty="0">
                <a:solidFill>
                  <a:prstClr val="black"/>
                </a:solidFill>
                <a:latin typeface="Calibri"/>
              </a:rPr>
              <a:t>Services de proximité sur chaque antenne</a:t>
            </a:r>
          </a:p>
        </p:txBody>
      </p:sp>
      <p:sp>
        <p:nvSpPr>
          <p:cNvPr id="33" name="Rectangle à coins arrondis 8">
            <a:extLst>
              <a:ext uri="{FF2B5EF4-FFF2-40B4-BE49-F238E27FC236}">
                <a16:creationId xmlns:a16="http://schemas.microsoft.com/office/drawing/2014/main" id="{9522EF09-B989-47E3-9DD4-9D316E8D22D1}"/>
              </a:ext>
            </a:extLst>
          </p:cNvPr>
          <p:cNvSpPr/>
          <p:nvPr/>
        </p:nvSpPr>
        <p:spPr>
          <a:xfrm>
            <a:off x="4701121" y="5132189"/>
            <a:ext cx="994036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Cellule Communication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Macha </a:t>
            </a: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KLAJNBAUM</a:t>
            </a:r>
          </a:p>
        </p:txBody>
      </p:sp>
      <p:sp>
        <p:nvSpPr>
          <p:cNvPr id="34" name="Rectangle à coins arrondis 6">
            <a:extLst>
              <a:ext uri="{FF2B5EF4-FFF2-40B4-BE49-F238E27FC236}">
                <a16:creationId xmlns:a16="http://schemas.microsoft.com/office/drawing/2014/main" id="{28AC1B38-988C-4FA4-AE57-2C392841FECF}"/>
              </a:ext>
            </a:extLst>
          </p:cNvPr>
          <p:cNvSpPr/>
          <p:nvPr/>
        </p:nvSpPr>
        <p:spPr>
          <a:xfrm>
            <a:off x="35754" y="5150341"/>
            <a:ext cx="1115015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Service académique de Scolarité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 Elisabeth ROUSSEAU</a:t>
            </a:r>
          </a:p>
        </p:txBody>
      </p:sp>
      <p:sp>
        <p:nvSpPr>
          <p:cNvPr id="35" name="Rectangle à coins arrondis 8">
            <a:extLst>
              <a:ext uri="{FF2B5EF4-FFF2-40B4-BE49-F238E27FC236}">
                <a16:creationId xmlns:a16="http://schemas.microsoft.com/office/drawing/2014/main" id="{6A9E6BA5-67C5-4DAD-A26B-4C2DD2B367FA}"/>
              </a:ext>
            </a:extLst>
          </p:cNvPr>
          <p:cNvSpPr/>
          <p:nvPr/>
        </p:nvSpPr>
        <p:spPr>
          <a:xfrm>
            <a:off x="5789260" y="5132188"/>
            <a:ext cx="813673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Annecy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Souad AMRAOUI</a:t>
            </a:r>
          </a:p>
        </p:txBody>
      </p:sp>
      <p:sp>
        <p:nvSpPr>
          <p:cNvPr id="36" name="Rectangle à coins arrondis 8">
            <a:extLst>
              <a:ext uri="{FF2B5EF4-FFF2-40B4-BE49-F238E27FC236}">
                <a16:creationId xmlns:a16="http://schemas.microsoft.com/office/drawing/2014/main" id="{96D39550-1F3C-4183-90BB-FBB49A6046D0}"/>
              </a:ext>
            </a:extLst>
          </p:cNvPr>
          <p:cNvSpPr/>
          <p:nvPr/>
        </p:nvSpPr>
        <p:spPr>
          <a:xfrm>
            <a:off x="6627219" y="5132188"/>
            <a:ext cx="800826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Chambéry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Delphine KURZEJA</a:t>
            </a:r>
          </a:p>
        </p:txBody>
      </p:sp>
      <p:sp>
        <p:nvSpPr>
          <p:cNvPr id="37" name="Rectangle à coins arrondis 8">
            <a:extLst>
              <a:ext uri="{FF2B5EF4-FFF2-40B4-BE49-F238E27FC236}">
                <a16:creationId xmlns:a16="http://schemas.microsoft.com/office/drawing/2014/main" id="{C5B9CD13-4F03-4195-AE98-08EA24C628F7}"/>
              </a:ext>
            </a:extLst>
          </p:cNvPr>
          <p:cNvSpPr/>
          <p:nvPr/>
        </p:nvSpPr>
        <p:spPr>
          <a:xfrm>
            <a:off x="7452331" y="5139226"/>
            <a:ext cx="778514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Grenoble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Adeline LEROUX</a:t>
            </a:r>
          </a:p>
        </p:txBody>
      </p:sp>
      <p:sp>
        <p:nvSpPr>
          <p:cNvPr id="38" name="Rectangle à coins arrondis 8">
            <a:extLst>
              <a:ext uri="{FF2B5EF4-FFF2-40B4-BE49-F238E27FC236}">
                <a16:creationId xmlns:a16="http://schemas.microsoft.com/office/drawing/2014/main" id="{CADC8167-B4AF-4944-930E-3793EFE5334F}"/>
              </a:ext>
            </a:extLst>
          </p:cNvPr>
          <p:cNvSpPr/>
          <p:nvPr/>
        </p:nvSpPr>
        <p:spPr>
          <a:xfrm>
            <a:off x="8255265" y="5139226"/>
            <a:ext cx="818357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Valence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Chloé MYSLINSKI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F0C46512-25A0-4AF5-B895-572587ED7250}"/>
              </a:ext>
            </a:extLst>
          </p:cNvPr>
          <p:cNvCxnSpPr>
            <a:cxnSpLocks/>
          </p:cNvCxnSpPr>
          <p:nvPr/>
        </p:nvCxnSpPr>
        <p:spPr>
          <a:xfrm>
            <a:off x="6228184" y="4293831"/>
            <a:ext cx="0" cy="28727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61589" y="962657"/>
            <a:ext cx="1997746" cy="556137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lvl="0" algn="ctr"/>
            <a:endParaRPr lang="fr-FR" sz="4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Assistante de direction                                            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Isabelle JACOLIN 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102  T: 04 56 52 07 04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inspe-sec-dir@univ-grenoble-alpes.fr     </a:t>
            </a:r>
          </a:p>
          <a:p>
            <a:pPr algn="ctr">
              <a:tabLst>
                <a:tab pos="1885950" algn="ctr"/>
                <a:tab pos="5740400" algn="ctr"/>
              </a:tabLst>
            </a:pPr>
            <a:endParaRPr lang="fr-FR" sz="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endParaRPr lang="fr-FR" sz="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1297"/>
              </p:ext>
            </p:extLst>
          </p:nvPr>
        </p:nvGraphicFramePr>
        <p:xfrm>
          <a:off x="217725" y="2132470"/>
          <a:ext cx="2456904" cy="2425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fr-FR" sz="5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ervice académique de scolarité</a:t>
                      </a:r>
                      <a:endParaRPr lang="fr-FR" sz="5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Elisabeth ROUSSEAU, responsable de service</a:t>
                      </a:r>
                      <a:endParaRPr lang="fr-FR" sz="5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B016- T: 04 56 52 07 76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Elisabeth.rousseau@univ-grenoble-alpes.fr</a:t>
                      </a:r>
                      <a:endParaRPr lang="fr-FR" sz="5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u="none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952">
                <a:tc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Séverine GALBRUN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Second degré/Encadrement éducatif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Outils de communication Formation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Frédérique NEAU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Applicatif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PIF/FC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Adeline ORANGE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1er degré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Emilie LE LANN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Étudiants à besoins spécifiques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Virginie MENINI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Relations Internationales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Ameline STERNENBERG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Relations Internationales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sz="5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B013 - T: 04 56 52 07 69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B015 - T: 04 56 52 07 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B006 - T: 04 56 52 04 96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B011 - T: 04 56 52 07 75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sz="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Annecy - T : 04 50 78 71 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Chambéry - T ; 04 79 27 70 01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98325"/>
              </p:ext>
            </p:extLst>
          </p:nvPr>
        </p:nvGraphicFramePr>
        <p:xfrm>
          <a:off x="2783140" y="2132470"/>
          <a:ext cx="2052038" cy="127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Pôle Finances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Gaëlle BIGLIA, responsable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116   - T: 04 56 52 07 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inspe-engagements@univ-grenoble-alpes.fr </a:t>
                      </a:r>
                      <a:endParaRPr lang="fr-FR" sz="50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482">
                <a:tc>
                  <a:txBody>
                    <a:bodyPr/>
                    <a:lstStyle/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Marine CROSET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Marie-Frédérique DI RAFFAELE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114 - T: 04 56 52 07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114  - T: 04 56 52 07 42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47617"/>
              </p:ext>
            </p:extLst>
          </p:nvPr>
        </p:nvGraphicFramePr>
        <p:xfrm>
          <a:off x="7107806" y="2119740"/>
          <a:ext cx="1957575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1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Cellule de Communication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Macha KLAJNBAUM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010 - T: 04 56 52 07 07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3"/>
                        </a:rPr>
                        <a:t>macha.klajnbaum@univ-grenoble-alpes.fr</a:t>
                      </a:r>
                      <a:endParaRPr lang="fr-FR" sz="5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endParaRPr lang="fr-FR" sz="5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Camille PERNOT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010 - T: 04 56 52 07 07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3"/>
                        </a:rPr>
                        <a:t>Camille.pernot@univ-grenoble-alpes.fr</a:t>
                      </a:r>
                      <a:endParaRPr lang="fr-FR" sz="5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endParaRPr lang="fr-FR" sz="5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D2ED0D6-DC56-FD4F-A040-FBD6EE874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85111"/>
              </p:ext>
            </p:extLst>
          </p:nvPr>
        </p:nvGraphicFramePr>
        <p:xfrm>
          <a:off x="4947257" y="2130300"/>
          <a:ext cx="2052037" cy="34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Service Ressources Humaines/Pilotage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Anne JOYEUX-BOUILLON, responsable de service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B113 - T: 04 56 52 07 74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anne.joyeux-bouillon@univ-grenoble-alpes.fr</a:t>
                      </a:r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r>
                        <a:rPr lang="fr-FR" sz="45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ressources humaines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inspe-grh@univ-grenoble-alpes.fr 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38373"/>
                  </a:ext>
                </a:extLst>
              </a:tr>
              <a:tr h="776081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Sandrine BOUCHARD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 du pôle</a:t>
                      </a:r>
                    </a:p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Isabelle CALZAVARA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personnels administratifs et enseignants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Houda EL ATTAR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vacataires administratifs et enseignants - Emploi étudiant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Nathaniel WINTER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heures/services d'enseignements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105 - T: 04 56 52 07 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107 - T: 04 56 52 07 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107 - T: 04 56 52 07 46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B107 - T: 04 56 52 07 58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52">
                <a:tc gridSpan="2">
                  <a:txBody>
                    <a:bodyPr/>
                    <a:lstStyle/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Pôle fonctionnel – applicatifs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Projets - initiatives et développement-SI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inspe-pilotage@univ-grenoble-alpes.fr 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inspe-ade@univ-grenoble-alpes.fr</a:t>
                      </a:r>
                      <a:endParaRPr lang="fr-FR" sz="45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4982015"/>
                  </a:ext>
                </a:extLst>
              </a:tr>
              <a:tr h="548455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Corrado SUTOR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 du pôle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Chargé de projet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Planification –- Réservation de salles-  Emplois du temps de l’antenne de Grenoble (ADE)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inspe-ade@univ-grenoble-alpes.fr</a:t>
                      </a: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endParaRPr lang="fr-FR" sz="4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Dylan FOULIS</a:t>
                      </a:r>
                    </a:p>
                    <a:p>
                      <a:pPr marL="87313" indent="-1588" algn="l"/>
                      <a:endParaRPr lang="fr-FR" sz="40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Sélin AKYILDIZ</a:t>
                      </a:r>
                    </a:p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 117 - T: 04 56 52 07 66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115 - T: 04 56 52 04 94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115 - T: 04 56 52 04 93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3195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F800E6F-D0B9-3D43-A868-9CA767934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90061"/>
              </p:ext>
            </p:extLst>
          </p:nvPr>
        </p:nvGraphicFramePr>
        <p:xfrm>
          <a:off x="2747698" y="3605781"/>
          <a:ext cx="2076330" cy="87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2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Centre de ressources informatique de proximité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Thomas VUILLET, responsable du CRIP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Bâtiment J 007    </a:t>
                      </a:r>
                      <a:r>
                        <a:rPr lang="fr-FR" sz="5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90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inspe-crip@univ-grenoble-alpes.fr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78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Matthieu BERT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et maintenance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Quentin BOUCHON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Systèmes  réseaux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007  T: 04 56 52 07 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007  T: 04 56 52 07 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98D5F827-66AF-2141-8AEC-4C027320AD84}"/>
              </a:ext>
            </a:extLst>
          </p:cNvPr>
          <p:cNvSpPr/>
          <p:nvPr/>
        </p:nvSpPr>
        <p:spPr>
          <a:xfrm>
            <a:off x="165575" y="22419"/>
            <a:ext cx="9000999" cy="534743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95536" y="60816"/>
            <a:ext cx="1026649" cy="381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069"/>
              </a:lnSpc>
            </a:pPr>
            <a:r>
              <a:rPr lang="fr-FR" sz="98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INSPÉ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440203" y="486013"/>
            <a:ext cx="4451741" cy="44505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080845" y="6620137"/>
            <a:ext cx="170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+mj-lt"/>
              </a:rPr>
              <a:t>Mis à jour le 22/04/2025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9026B0A-7BEC-424D-8333-C09F785E996B}"/>
              </a:ext>
            </a:extLst>
          </p:cNvPr>
          <p:cNvSpPr/>
          <p:nvPr/>
        </p:nvSpPr>
        <p:spPr>
          <a:xfrm>
            <a:off x="395536" y="5085184"/>
            <a:ext cx="1568488" cy="5347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Ingénieure-Conseil</a:t>
            </a: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Continue et apprentissage UGA</a:t>
            </a: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ROUSSIN </a:t>
            </a:r>
          </a:p>
          <a:p>
            <a:pPr algn="ctr"/>
            <a:r>
              <a:rPr lang="fr-FR" sz="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fc-inspe@univ-grenoble-alpes.f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fc-inspe@univ-grenoble-alpes.fr</a:t>
            </a:r>
            <a:endParaRPr lang="fr-FR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4F3D182B-1370-4D9D-B93D-2277BF28D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3885"/>
              </p:ext>
            </p:extLst>
          </p:nvPr>
        </p:nvGraphicFramePr>
        <p:xfrm>
          <a:off x="2747698" y="4509444"/>
          <a:ext cx="2076330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78">
                  <a:extLst>
                    <a:ext uri="{9D8B030D-6E8A-4147-A177-3AD203B41FA5}">
                      <a16:colId xmlns:a16="http://schemas.microsoft.com/office/drawing/2014/main" val="1348559302"/>
                    </a:ext>
                  </a:extLst>
                </a:gridCol>
              </a:tblGrid>
              <a:tr h="130749">
                <a:tc gridSpan="2">
                  <a:txBody>
                    <a:bodyPr/>
                    <a:lstStyle/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Audiovisuel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inspe-audiovisuel@univ-grenoble-alpes.fr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8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Fabrice SANDRE 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Prêt matériel – audiovisuel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008   T: 04 56 52 04 95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37532"/>
                  </a:ext>
                </a:extLst>
              </a:tr>
            </a:tbl>
          </a:graphicData>
        </a:graphic>
      </p:graphicFrame>
      <p:sp>
        <p:nvSpPr>
          <p:cNvPr id="15" name="Rectangle à coins arrondis 2">
            <a:extLst>
              <a:ext uri="{FF2B5EF4-FFF2-40B4-BE49-F238E27FC236}">
                <a16:creationId xmlns:a16="http://schemas.microsoft.com/office/drawing/2014/main" id="{9B6C47FD-E745-49C7-AA0E-8B94CBCCCE25}"/>
              </a:ext>
            </a:extLst>
          </p:cNvPr>
          <p:cNvSpPr/>
          <p:nvPr/>
        </p:nvSpPr>
        <p:spPr>
          <a:xfrm>
            <a:off x="7107806" y="937321"/>
            <a:ext cx="1957575" cy="4916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lvl="0" algn="ctr"/>
            <a:endParaRPr lang="fr-FR" sz="4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Accueil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Monia JALLALI</a:t>
            </a:r>
          </a:p>
          <a:p>
            <a:pPr lvl="0" algn="ctr">
              <a:defRPr/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002 - T: 04 56 52 07 00</a:t>
            </a:r>
          </a:p>
          <a:p>
            <a:pPr algn="ctr">
              <a:tabLst>
                <a:tab pos="1885950" algn="ctr"/>
                <a:tab pos="5740400" algn="ctr"/>
              </a:tabLst>
            </a:pPr>
            <a:endParaRPr lang="fr-FR" sz="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endParaRPr lang="fr-FR" sz="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2">
            <a:extLst>
              <a:ext uri="{FF2B5EF4-FFF2-40B4-BE49-F238E27FC236}">
                <a16:creationId xmlns:a16="http://schemas.microsoft.com/office/drawing/2014/main" id="{027FD82D-A201-404B-A551-43032046AE0F}"/>
              </a:ext>
            </a:extLst>
          </p:cNvPr>
          <p:cNvSpPr/>
          <p:nvPr/>
        </p:nvSpPr>
        <p:spPr>
          <a:xfrm>
            <a:off x="217725" y="1678421"/>
            <a:ext cx="8847656" cy="3045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SERVICES ACADEMIQUES</a:t>
            </a:r>
          </a:p>
        </p:txBody>
      </p:sp>
    </p:spTree>
    <p:extLst>
      <p:ext uri="{BB962C8B-B14F-4D97-AF65-F5344CB8AC3E}">
        <p14:creationId xmlns:p14="http://schemas.microsoft.com/office/powerpoint/2010/main" val="211989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61984" y="1395069"/>
            <a:ext cx="1909483" cy="556052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d’ANNECY</a:t>
            </a:r>
          </a:p>
          <a:p>
            <a:pPr algn="ctr"/>
            <a:r>
              <a:rPr lang="fr-FR" sz="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Impasse de la Ravoire </a:t>
            </a:r>
          </a:p>
          <a:p>
            <a:pPr algn="ctr"/>
            <a:r>
              <a:rPr lang="fr-FR" sz="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74370 Epagny Metz-Tessy</a:t>
            </a:r>
            <a:endParaRPr lang="fr-FR" sz="6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94417"/>
              </p:ext>
            </p:extLst>
          </p:nvPr>
        </p:nvGraphicFramePr>
        <p:xfrm>
          <a:off x="269503" y="2051248"/>
          <a:ext cx="1909483" cy="1018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2">
                  <a:extLst>
                    <a:ext uri="{9D8B030D-6E8A-4147-A177-3AD203B41FA5}">
                      <a16:colId xmlns:a16="http://schemas.microsoft.com/office/drawing/2014/main" val="1865176624"/>
                    </a:ext>
                  </a:extLst>
                </a:gridCol>
              </a:tblGrid>
              <a:tr h="481379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Souad AMRAOUI</a:t>
                      </a:r>
                    </a:p>
                    <a:p>
                      <a:pPr lvl="0" algn="ctr"/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50 78 71 62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inspe-antenne-annecy@univ-grenoble-alpes.fr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fr-FR" sz="4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Scolarité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inspe-scolarite-annecy-pe@univ-grenoble-alpes.fr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36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Virginie MENINI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Master &amp; DIU 1D</a:t>
                      </a: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: 04 50 78 71 61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97551"/>
              </p:ext>
            </p:extLst>
          </p:nvPr>
        </p:nvGraphicFramePr>
        <p:xfrm>
          <a:off x="2259627" y="2051248"/>
          <a:ext cx="1883882" cy="2603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099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Delphine KURZEJA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79 27 70 05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inspe-antenne-chambery@univ-grenoble-alpes.fr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Scolarité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454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Sara BOUHAZAMA</a:t>
                      </a:r>
                    </a:p>
                    <a:p>
                      <a:pPr marL="87313" indent="-1588" algn="l"/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</a:t>
                      </a:r>
                    </a:p>
                    <a:p>
                      <a:pPr marL="87313" indent="-1588" algn="l"/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 defTabSz="914400" rtl="0" eaLnBrk="1" latinLnBrk="0" hangingPunct="1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Véronique CORTES</a:t>
                      </a:r>
                    </a:p>
                    <a:p>
                      <a:pPr marL="87313" indent="-1588" algn="l"/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Ilana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DURIC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– DIU 2D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Ameline STERNENBERG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DIU PE et M2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01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7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Logistique/Maintenance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Thierry PICCO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9102982"/>
                  </a:ext>
                </a:extLst>
              </a:tr>
              <a:tr h="443100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 defTabSz="914400" rtl="0" eaLnBrk="1" latinLnBrk="0" hangingPunct="1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Roméo BERNARD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0496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46013"/>
              </p:ext>
            </p:extLst>
          </p:nvPr>
        </p:nvGraphicFramePr>
        <p:xfrm>
          <a:off x="6779973" y="2051248"/>
          <a:ext cx="1927047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Chloé MYSLINSKI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75 86 36 04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inspe-antenne-valence@univ-grenoble-alpes.fr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D2ED0D6-DC56-FD4F-A040-FBD6EE874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45562"/>
              </p:ext>
            </p:extLst>
          </p:nvPr>
        </p:nvGraphicFramePr>
        <p:xfrm>
          <a:off x="6779973" y="2569256"/>
          <a:ext cx="1927048" cy="2057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524">
                  <a:extLst>
                    <a:ext uri="{9D8B030D-6E8A-4147-A177-3AD203B41FA5}">
                      <a16:colId xmlns:a16="http://schemas.microsoft.com/office/drawing/2014/main" val="2842050126"/>
                    </a:ext>
                  </a:extLst>
                </a:gridCol>
              </a:tblGrid>
              <a:tr h="218173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Scolarité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267475"/>
                  </a:ext>
                </a:extLst>
              </a:tr>
              <a:tr h="515825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Audrey MARTINELLI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M2 &amp;DIU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Marie Hélène VAZQUEZ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75 86 36 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75 86 36 02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Finances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2015"/>
                  </a:ext>
                </a:extLst>
              </a:tr>
              <a:tr h="35261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Yolande SEGUI DE CARRERAS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T: 04 75 86 36 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31953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Logistique/Maintenance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24191"/>
                  </a:ext>
                </a:extLst>
              </a:tr>
              <a:tr h="41614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Brice JACQUIN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T: 04 75 86 36 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60487"/>
                  </a:ext>
                </a:extLst>
              </a:tr>
            </a:tbl>
          </a:graphicData>
        </a:graphic>
      </p:graphicFrame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98D5F827-66AF-2141-8AEC-4C027320AD84}"/>
              </a:ext>
            </a:extLst>
          </p:cNvPr>
          <p:cNvSpPr/>
          <p:nvPr/>
        </p:nvSpPr>
        <p:spPr>
          <a:xfrm>
            <a:off x="165575" y="22419"/>
            <a:ext cx="9000999" cy="534743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95536" y="60816"/>
            <a:ext cx="1026649" cy="381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069"/>
              </a:lnSpc>
            </a:pPr>
            <a:r>
              <a:rPr lang="fr-FR" sz="98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INSPÉ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440203" y="459508"/>
            <a:ext cx="4451741" cy="45525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427984" y="6645073"/>
            <a:ext cx="170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+mj-lt"/>
              </a:rPr>
              <a:t>Mis à jour le 22/04/2025</a:t>
            </a:r>
          </a:p>
        </p:txBody>
      </p:sp>
      <p:sp>
        <p:nvSpPr>
          <p:cNvPr id="14" name="Rectangle à coins arrondis 2">
            <a:extLst>
              <a:ext uri="{FF2B5EF4-FFF2-40B4-BE49-F238E27FC236}">
                <a16:creationId xmlns:a16="http://schemas.microsoft.com/office/drawing/2014/main" id="{77C7B160-1286-4A01-AD59-6F360CC9552A}"/>
              </a:ext>
            </a:extLst>
          </p:cNvPr>
          <p:cNvSpPr/>
          <p:nvPr/>
        </p:nvSpPr>
        <p:spPr>
          <a:xfrm>
            <a:off x="2246827" y="1392514"/>
            <a:ext cx="1909483" cy="55445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CHAMBERY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289, rue </a:t>
            </a:r>
            <a:r>
              <a:rPr lang="fr-FR" sz="6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Marcoz</a:t>
            </a:r>
            <a:b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73000 Chambéry</a:t>
            </a:r>
          </a:p>
        </p:txBody>
      </p:sp>
      <p:sp>
        <p:nvSpPr>
          <p:cNvPr id="15" name="Rectangle à coins arrondis 2">
            <a:extLst>
              <a:ext uri="{FF2B5EF4-FFF2-40B4-BE49-F238E27FC236}">
                <a16:creationId xmlns:a16="http://schemas.microsoft.com/office/drawing/2014/main" id="{6E1B5607-2307-49E9-98E9-42F9DEC6F160}"/>
              </a:ext>
            </a:extLst>
          </p:cNvPr>
          <p:cNvSpPr/>
          <p:nvPr/>
        </p:nvSpPr>
        <p:spPr>
          <a:xfrm>
            <a:off x="6748417" y="1392514"/>
            <a:ext cx="1927047" cy="55029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VALENCE</a:t>
            </a:r>
          </a:p>
          <a:p>
            <a:pPr algn="ctr"/>
            <a: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 avenue de l'école normale</a:t>
            </a:r>
            <a:b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26000 Valence</a:t>
            </a:r>
          </a:p>
        </p:txBody>
      </p:sp>
      <p:sp>
        <p:nvSpPr>
          <p:cNvPr id="16" name="Rectangle à coins arrondis 2">
            <a:extLst>
              <a:ext uri="{FF2B5EF4-FFF2-40B4-BE49-F238E27FC236}">
                <a16:creationId xmlns:a16="http://schemas.microsoft.com/office/drawing/2014/main" id="{9801182D-FD81-49AA-B055-7B05D6F21F58}"/>
              </a:ext>
            </a:extLst>
          </p:cNvPr>
          <p:cNvSpPr/>
          <p:nvPr/>
        </p:nvSpPr>
        <p:spPr>
          <a:xfrm>
            <a:off x="4228475" y="1388354"/>
            <a:ext cx="2441387" cy="55445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GRENOBLE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 Berges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1025 rue de la piscine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38610 Gières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32A8FE10-3479-4C0D-B174-52E1BDCCB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95214"/>
              </p:ext>
            </p:extLst>
          </p:nvPr>
        </p:nvGraphicFramePr>
        <p:xfrm>
          <a:off x="4316190" y="2051248"/>
          <a:ext cx="2428562" cy="4593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8">
                  <a:extLst>
                    <a:ext uri="{9D8B030D-6E8A-4147-A177-3AD203B41FA5}">
                      <a16:colId xmlns:a16="http://schemas.microsoft.com/office/drawing/2014/main" val="330728143"/>
                    </a:ext>
                  </a:extLst>
                </a:gridCol>
                <a:gridCol w="695173">
                  <a:extLst>
                    <a:ext uri="{9D8B030D-6E8A-4147-A177-3AD203B41FA5}">
                      <a16:colId xmlns:a16="http://schemas.microsoft.com/office/drawing/2014/main" val="845973968"/>
                    </a:ext>
                  </a:extLst>
                </a:gridCol>
                <a:gridCol w="556977">
                  <a:extLst>
                    <a:ext uri="{9D8B030D-6E8A-4147-A177-3AD203B41FA5}">
                      <a16:colId xmlns:a16="http://schemas.microsoft.com/office/drawing/2014/main" val="973111356"/>
                    </a:ext>
                  </a:extLst>
                </a:gridCol>
              </a:tblGrid>
              <a:tr h="327523">
                <a:tc gridSpan="4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Adeline LEROUX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 administrative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Inspe-sec-dir@univ-grenobles-alpes.fr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0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Accueil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7087573"/>
                  </a:ext>
                </a:extLst>
              </a:tr>
              <a:tr h="270506">
                <a:tc gridSpan="2"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Monia JALLALI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Accueil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002 - T: 04 56 52 07 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Scolarité</a:t>
                      </a:r>
                    </a:p>
                    <a:p>
                      <a:pPr marL="87313" indent="-1588" algn="ctr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Elisabeth ROUSSEAU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B016 - T : </a:t>
                      </a:r>
                      <a:r>
                        <a:rPr lang="fr-FR" sz="4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04 56 52 07 76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337123"/>
                  </a:ext>
                </a:extLst>
              </a:tr>
              <a:tr h="2089293">
                <a:tc gridSpan="2">
                  <a:txBody>
                    <a:bodyPr/>
                    <a:lstStyle/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Hélène MONNET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Sofia SELMI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M2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Clemmy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ARGOUD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stage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Stéphane SARTORI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DIU PE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Emilie LE LANN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parcours Langues, SVT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Marie Laure DEBERTOLIS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- EMCC, Lettres modernes, Histoire Géographie 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Anne-Flore DETON - CANABILLAS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– SES, NSI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DIU 2D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Emma VASSAL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- EPS, Documentation Mathématiques 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Elodie LAVIGNE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EE – PIF- DU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B005 - T: 04 56 52 07 68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B003 – T 04 56 52 07 73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B018 - T: 04 56 52 07 67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B003 - T: 04 56 52 07 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B011 - T: 04 56 52 07 75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B009 - T: 04 56 52 07 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B011 - T: 04 56 52 07 63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B009 - T: 04 56 52 07 78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B005 – T: 04 56 52 07 70</a:t>
                      </a:r>
                      <a:endParaRPr lang="fr-FR" dirty="0"/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55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Logistique/Entretien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</a:t>
                      </a:r>
                      <a:endParaRPr lang="fr-FR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9102982"/>
                  </a:ext>
                </a:extLst>
              </a:tr>
              <a:tr h="75494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Cyril CHELAOUCHI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Ali OULD MOHAMMED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Entretien/Logistique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004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T: 07 72 14 17 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002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T: 04 56 52 04 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Sylvie ACQUADRO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Laborantine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Elzbieta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ROUSSELLE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Laborantine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005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005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04961"/>
                  </a:ext>
                </a:extLst>
              </a:tr>
            </a:tbl>
          </a:graphicData>
        </a:graphic>
      </p:graphicFrame>
      <p:sp>
        <p:nvSpPr>
          <p:cNvPr id="20" name="Rectangle à coins arrondis 2">
            <a:extLst>
              <a:ext uri="{FF2B5EF4-FFF2-40B4-BE49-F238E27FC236}">
                <a16:creationId xmlns:a16="http://schemas.microsoft.com/office/drawing/2014/main" id="{F76E476E-FD16-4E48-9091-B05EE7FA956B}"/>
              </a:ext>
            </a:extLst>
          </p:cNvPr>
          <p:cNvSpPr/>
          <p:nvPr/>
        </p:nvSpPr>
        <p:spPr>
          <a:xfrm>
            <a:off x="242245" y="1039824"/>
            <a:ext cx="8433219" cy="3045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SITES DE FORMATION</a:t>
            </a:r>
          </a:p>
        </p:txBody>
      </p:sp>
    </p:spTree>
    <p:extLst>
      <p:ext uri="{BB962C8B-B14F-4D97-AF65-F5344CB8AC3E}">
        <p14:creationId xmlns:p14="http://schemas.microsoft.com/office/powerpoint/2010/main" val="2435590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60909</TotalTime>
  <Words>1261</Words>
  <Application>Microsoft Office PowerPoint</Application>
  <PresentationFormat>Affichage à l'écran (4:3)</PresentationFormat>
  <Paragraphs>469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Université Joseph Fourier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bruyasm</dc:creator>
  <cp:lastModifiedBy>ISABELLE JACOLIN</cp:lastModifiedBy>
  <cp:revision>763</cp:revision>
  <cp:lastPrinted>2024-08-28T09:21:06Z</cp:lastPrinted>
  <dcterms:created xsi:type="dcterms:W3CDTF">2016-03-21T20:45:06Z</dcterms:created>
  <dcterms:modified xsi:type="dcterms:W3CDTF">2025-04-22T07:10:29Z</dcterms:modified>
</cp:coreProperties>
</file>