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5" r:id="rId2"/>
    <p:sldId id="267" r:id="rId3"/>
    <p:sldId id="268" r:id="rId4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0613"/>
    <a:srgbClr val="0000CC"/>
    <a:srgbClr val="0000FF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yle moyen 4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623" autoAdjust="0"/>
    <p:restoredTop sz="86358" autoAdjust="0"/>
  </p:normalViewPr>
  <p:slideViewPr>
    <p:cSldViewPr>
      <p:cViewPr>
        <p:scale>
          <a:sx n="150" d="100"/>
          <a:sy n="150" d="100"/>
        </p:scale>
        <p:origin x="-1146" y="-22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64" d="100"/>
          <a:sy n="64" d="100"/>
        </p:scale>
        <p:origin x="-2664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984" cy="496574"/>
          </a:xfrm>
          <a:prstGeom prst="rect">
            <a:avLst/>
          </a:prstGeom>
        </p:spPr>
        <p:txBody>
          <a:bodyPr vert="horz" lIns="93095" tIns="46546" rIns="93095" bIns="46546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069" y="1"/>
            <a:ext cx="2945984" cy="496574"/>
          </a:xfrm>
          <a:prstGeom prst="rect">
            <a:avLst/>
          </a:prstGeom>
        </p:spPr>
        <p:txBody>
          <a:bodyPr vert="horz" lIns="93095" tIns="46546" rIns="93095" bIns="46546" rtlCol="0"/>
          <a:lstStyle>
            <a:lvl1pPr algn="r">
              <a:defRPr sz="1200"/>
            </a:lvl1pPr>
          </a:lstStyle>
          <a:p>
            <a:fld id="{05EDCD14-880D-4338-A682-18475D545D4B}" type="datetimeFigureOut">
              <a:rPr lang="fr-FR" smtClean="0"/>
              <a:t>22/04/2025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2" y="9428453"/>
            <a:ext cx="2945984" cy="496574"/>
          </a:xfrm>
          <a:prstGeom prst="rect">
            <a:avLst/>
          </a:prstGeom>
        </p:spPr>
        <p:txBody>
          <a:bodyPr vert="horz" lIns="93095" tIns="46546" rIns="93095" bIns="46546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069" y="9428453"/>
            <a:ext cx="2945984" cy="496574"/>
          </a:xfrm>
          <a:prstGeom prst="rect">
            <a:avLst/>
          </a:prstGeom>
        </p:spPr>
        <p:txBody>
          <a:bodyPr vert="horz" lIns="93095" tIns="46546" rIns="93095" bIns="46546" rtlCol="0" anchor="b"/>
          <a:lstStyle>
            <a:lvl1pPr algn="r">
              <a:defRPr sz="1200"/>
            </a:lvl1pPr>
          </a:lstStyle>
          <a:p>
            <a:fld id="{D9344E73-CFD6-4F68-8A35-C6861DC24B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6319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6346" cy="496173"/>
          </a:xfrm>
          <a:prstGeom prst="rect">
            <a:avLst/>
          </a:prstGeom>
        </p:spPr>
        <p:txBody>
          <a:bodyPr vert="horz" lIns="91270" tIns="45635" rIns="91270" bIns="45635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745" y="1"/>
            <a:ext cx="2946345" cy="496173"/>
          </a:xfrm>
          <a:prstGeom prst="rect">
            <a:avLst/>
          </a:prstGeom>
        </p:spPr>
        <p:txBody>
          <a:bodyPr vert="horz" lIns="91270" tIns="45635" rIns="91270" bIns="45635" rtlCol="0"/>
          <a:lstStyle>
            <a:lvl1pPr algn="r">
              <a:defRPr sz="1200"/>
            </a:lvl1pPr>
          </a:lstStyle>
          <a:p>
            <a:fld id="{75707368-0DD7-4E51-8034-3C5C9A554AE8}" type="datetimeFigureOut">
              <a:rPr lang="fr-FR" smtClean="0"/>
              <a:t>22/04/2025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70" tIns="45635" rIns="91270" bIns="45635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927" y="4714442"/>
            <a:ext cx="5437822" cy="4467146"/>
          </a:xfrm>
          <a:prstGeom prst="rect">
            <a:avLst/>
          </a:prstGeom>
        </p:spPr>
        <p:txBody>
          <a:bodyPr vert="horz" lIns="91270" tIns="45635" rIns="91270" bIns="45635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2" y="9428882"/>
            <a:ext cx="2946346" cy="496173"/>
          </a:xfrm>
          <a:prstGeom prst="rect">
            <a:avLst/>
          </a:prstGeom>
        </p:spPr>
        <p:txBody>
          <a:bodyPr vert="horz" lIns="91270" tIns="45635" rIns="91270" bIns="45635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745" y="9428882"/>
            <a:ext cx="2946345" cy="496173"/>
          </a:xfrm>
          <a:prstGeom prst="rect">
            <a:avLst/>
          </a:prstGeom>
        </p:spPr>
        <p:txBody>
          <a:bodyPr vert="horz" lIns="91270" tIns="45635" rIns="91270" bIns="45635" rtlCol="0" anchor="b"/>
          <a:lstStyle>
            <a:lvl1pPr algn="r">
              <a:defRPr sz="1200"/>
            </a:lvl1pPr>
          </a:lstStyle>
          <a:p>
            <a:fld id="{B52444C1-C1B3-46FF-BBD6-003B750BBB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2835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univ-grenoble-alpes.fr/" TargetMode="Externa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A4B19-4B7E-49C0-9928-6430D73FC564}" type="datetime1">
              <a:rPr lang="fr-FR" smtClean="0"/>
              <a:t>22/04/2025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EN PROJET      DOCUMENT DE TRAVAIL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28DC7-6618-4F0F-B073-482EF29B9D36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6799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5030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2A81C-05C8-46A0-BD00-16516FB60BE5}" type="datetime1">
              <a:rPr lang="fr-FR" smtClean="0"/>
              <a:t>22/04/2025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EN PROJET      DOCUMENT DE TRAVAIL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28DC7-6618-4F0F-B073-482EF29B9D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520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95FB6-4D57-4870-BC0D-C70674FA0271}" type="datetime1">
              <a:rPr lang="fr-FR" smtClean="0"/>
              <a:t>22/04/2025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EN PROJET      DOCUMENT DE TRAVAIL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28DC7-6618-4F0F-B073-482EF29B9D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116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de la date 9"/>
          <p:cNvSpPr>
            <a:spLocks noGrp="1"/>
          </p:cNvSpPr>
          <p:nvPr>
            <p:ph type="dt" sz="half" idx="10"/>
          </p:nvPr>
        </p:nvSpPr>
        <p:spPr>
          <a:xfrm>
            <a:off x="1069556" y="6532725"/>
            <a:ext cx="1704357" cy="222435"/>
          </a:xfr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dirty="0"/>
              <a:t>               V:</a:t>
            </a:r>
            <a:fld id="{E7AED982-D07E-4023-A90B-8BB70258A68A}" type="datetime1">
              <a:rPr lang="fr-FR" smtClean="0"/>
              <a:pPr/>
              <a:t>22/04/2025</a:t>
            </a:fld>
            <a:endParaRPr lang="fr-FR" dirty="0"/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2"/>
          </p:nvPr>
        </p:nvSpPr>
        <p:spPr>
          <a:xfrm>
            <a:off x="0" y="1"/>
            <a:ext cx="467544" cy="332656"/>
          </a:xfrm>
        </p:spPr>
        <p:txBody>
          <a:bodyPr/>
          <a:lstStyle/>
          <a:p>
            <a:fld id="{03B71475-C7D3-4A85-9620-51D0F6F11E8F}" type="slidenum">
              <a:rPr lang="fr-FR" smtClean="0"/>
              <a:t>‹N°›</a:t>
            </a:fld>
            <a:endParaRPr lang="fr-FR" dirty="0"/>
          </a:p>
        </p:txBody>
      </p:sp>
      <p:pic>
        <p:nvPicPr>
          <p:cNvPr id="5" name="Picture 2" descr="http://logos.univ-grenoble-alpes.fr/logos/logo-uga.png">
            <a:hlinkClick r:id="rId2"/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82" y="6243086"/>
            <a:ext cx="819410" cy="553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5611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33098-E131-4767-9D81-EF1CAEAB2B58}" type="datetime1">
              <a:rPr lang="fr-FR" smtClean="0"/>
              <a:t>22/04/2025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EN PROJET      DOCUMENT DE TRAVAIL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28DC7-6618-4F0F-B073-482EF29B9D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3495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B88FF-FC80-4B55-B0E5-5EE4A84A16B9}" type="datetime1">
              <a:rPr lang="fr-FR" smtClean="0"/>
              <a:t>22/04/2025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EN PROJET      DOCUMENT DE TRAVAIL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28DC7-6618-4F0F-B073-482EF29B9D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7384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4558C-F590-4ECF-9D31-5E1B6E08641D}" type="datetime1">
              <a:rPr lang="fr-FR" smtClean="0"/>
              <a:t>22/04/2025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EN PROJET      DOCUMENT DE TRAVAIL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28DC7-6618-4F0F-B073-482EF29B9D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5081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D11F8-AE24-4F56-8CEE-87AD2940A0D3}" type="datetime1">
              <a:rPr lang="fr-FR" smtClean="0"/>
              <a:t>22/04/2025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EN PROJET      DOCUMENT DE TRAVAIL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28DC7-6618-4F0F-B073-482EF29B9D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0128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0A173-3DF2-4DB2-9D19-30C76EB618D5}" type="datetime1">
              <a:rPr lang="fr-FR" smtClean="0"/>
              <a:t>22/04/2025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EN PROJET      DOCUMENT DE TRAVAIL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28DC7-6618-4F0F-B073-482EF29B9D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5432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8B851-9B7D-454B-A478-4C9EB80A65FC}" type="datetime1">
              <a:rPr lang="fr-FR" smtClean="0"/>
              <a:t>22/04/2025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EN PROJET      DOCUMENT DE TRAVAIL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28DC7-6618-4F0F-B073-482EF29B9D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2843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26CFD-0F2A-4D45-BE9C-98F3499A0759}" type="datetime1">
              <a:rPr lang="fr-FR" smtClean="0"/>
              <a:t>22/04/2025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EN PROJET      DOCUMENT DE TRAVAIL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28DC7-6618-4F0F-B073-482EF29B9D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5062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ED982-D07E-4023-A90B-8BB70258A68A}" type="datetime1">
              <a:rPr lang="fr-FR" smtClean="0"/>
              <a:t>22/04/2025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EN PROJET      DOCUMENT DE TRAVAIL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F28DC7-6618-4F0F-B073-482EF29B9D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0075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macha.klajnbaum@univ-grenoble-alpes.fr" TargetMode="External"/><Relationship Id="rId2" Type="http://schemas.openxmlformats.org/officeDocument/2006/relationships/hyperlink" Target="mailto:Elisabeth.rousseau@univ-grenoble-alpes.fr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fc-inspe@univ-grenoble-alpes.fr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inspe-dir-valence@univ-grenoble-alpes.fr" TargetMode="External"/><Relationship Id="rId2" Type="http://schemas.openxmlformats.org/officeDocument/2006/relationships/hyperlink" Target="mailto:inspe-dir-chambery@univ-grenoble-alpes.fr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à coins arrondis 2"/>
          <p:cNvSpPr/>
          <p:nvPr/>
        </p:nvSpPr>
        <p:spPr>
          <a:xfrm>
            <a:off x="2376376" y="1493641"/>
            <a:ext cx="4103889" cy="1935359"/>
          </a:xfrm>
          <a:prstGeom prst="roundRect">
            <a:avLst>
              <a:gd name="adj" fmla="val 17270"/>
            </a:avLst>
          </a:prstGeom>
          <a:solidFill>
            <a:schemeClr val="accent6">
              <a:lumMod val="75000"/>
            </a:schemeClr>
          </a:solidFill>
          <a:ln>
            <a:solidFill>
              <a:srgbClr val="003300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>
              <a:lnSpc>
                <a:spcPts val="1200"/>
              </a:lnSpc>
            </a:pPr>
            <a:endParaRPr lang="fr-FR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ts val="1200"/>
              </a:lnSpc>
            </a:pPr>
            <a:endParaRPr lang="fr-FR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ts val="1200"/>
              </a:lnSpc>
            </a:pPr>
            <a:r>
              <a:rPr lang="fr-F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Directeur</a:t>
            </a:r>
          </a:p>
          <a:p>
            <a:pPr algn="ctr">
              <a:lnSpc>
                <a:spcPts val="1200"/>
              </a:lnSpc>
            </a:pPr>
            <a:endParaRPr lang="fr-FR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ts val="1200"/>
              </a:lnSpc>
            </a:pPr>
            <a:r>
              <a:rPr lang="fr-F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Hamid CHAACHOUA</a:t>
            </a:r>
          </a:p>
          <a:p>
            <a:pPr algn="ctr"/>
            <a:endParaRPr lang="fr-FR" sz="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fr-FR" sz="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Hervé GAUSSIER</a:t>
            </a:r>
          </a:p>
          <a:p>
            <a:pPr algn="ctr"/>
            <a:r>
              <a:rPr lang="fr-FR" sz="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Directeur adjoint en charge de la recherche</a:t>
            </a:r>
          </a:p>
          <a:p>
            <a:pPr algn="ctr"/>
            <a:endParaRPr lang="fr-FR" sz="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fr-FR" sz="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Céline MULET- MARQUIS</a:t>
            </a:r>
            <a:endParaRPr lang="fr-FR" sz="800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fr-FR" sz="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Directrice adjointe en charge des études</a:t>
            </a:r>
          </a:p>
          <a:p>
            <a:pPr algn="ctr"/>
            <a:endParaRPr lang="fr-FR" sz="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fr-FR" sz="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Cécile NURRA</a:t>
            </a:r>
            <a:endParaRPr lang="fr-FR" sz="800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fr-FR" sz="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Directrice adjointe en charge des ressources humaines</a:t>
            </a:r>
          </a:p>
          <a:p>
            <a:pPr algn="ctr"/>
            <a:endParaRPr lang="fr-FR" sz="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ts val="1200"/>
              </a:lnSpc>
            </a:pPr>
            <a:endParaRPr lang="fr-FR" sz="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ts val="1200"/>
              </a:lnSpc>
            </a:pPr>
            <a:endParaRPr lang="fr-FR" sz="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ts val="1200"/>
              </a:lnSpc>
            </a:pPr>
            <a:r>
              <a:rPr lang="fr-FR" sz="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8" name="Rectangle à coins arrondis 7"/>
          <p:cNvSpPr/>
          <p:nvPr/>
        </p:nvSpPr>
        <p:spPr>
          <a:xfrm>
            <a:off x="1193875" y="5150341"/>
            <a:ext cx="1062722" cy="962711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lvl="0" algn="ctr"/>
            <a:r>
              <a:rPr lang="fr-FR" sz="800" dirty="0">
                <a:solidFill>
                  <a:schemeClr val="bg1"/>
                </a:solidFill>
                <a:latin typeface="Arial" panose="020B0604020202020204" pitchFamily="34" charset="0"/>
                <a:cs typeface="Arial" pitchFamily="34" charset="0"/>
              </a:rPr>
              <a:t>Pôle Finances</a:t>
            </a:r>
          </a:p>
          <a:p>
            <a:pPr lvl="0" algn="ctr"/>
            <a:endParaRPr lang="fr-FR" sz="800" dirty="0">
              <a:solidFill>
                <a:schemeClr val="bg1"/>
              </a:solidFill>
              <a:latin typeface="Arial" panose="020B0604020202020204" pitchFamily="34" charset="0"/>
              <a:cs typeface="Arial" pitchFamily="34" charset="0"/>
            </a:endParaRPr>
          </a:p>
          <a:p>
            <a:pPr algn="ctr">
              <a:lnSpc>
                <a:spcPts val="1200"/>
              </a:lnSpc>
            </a:pPr>
            <a:endParaRPr lang="fr-FR" sz="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ts val="1200"/>
              </a:lnSpc>
            </a:pPr>
            <a:r>
              <a:rPr lang="fr-FR" sz="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Gaëlle </a:t>
            </a:r>
          </a:p>
          <a:p>
            <a:pPr algn="ctr">
              <a:lnSpc>
                <a:spcPts val="1200"/>
              </a:lnSpc>
            </a:pPr>
            <a:r>
              <a:rPr lang="fr-FR" sz="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BIGLIA</a:t>
            </a:r>
            <a:endParaRPr lang="fr-FR" sz="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endParaRPr lang="fr-FR" sz="300" dirty="0">
              <a:solidFill>
                <a:schemeClr val="bg1"/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2297828" y="5141034"/>
            <a:ext cx="1188887" cy="976131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lvl="0" algn="ctr"/>
            <a:r>
              <a:rPr lang="fr-FR" sz="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Service Ressources Humaines/Pilotage</a:t>
            </a:r>
          </a:p>
          <a:p>
            <a:pPr lvl="0" algn="ctr"/>
            <a:endParaRPr lang="fr-FR" sz="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0" algn="ctr">
              <a:lnSpc>
                <a:spcPts val="1200"/>
              </a:lnSpc>
            </a:pPr>
            <a:r>
              <a:rPr lang="fr-FR" sz="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Anne</a:t>
            </a:r>
          </a:p>
          <a:p>
            <a:pPr lvl="0" algn="ctr">
              <a:lnSpc>
                <a:spcPts val="1200"/>
              </a:lnSpc>
            </a:pPr>
            <a:r>
              <a:rPr lang="fr-FR" sz="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JOYEUX-BOUILLON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3507375" y="5141034"/>
            <a:ext cx="1174661" cy="976131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lvl="0" algn="ctr"/>
            <a:r>
              <a:rPr lang="fr-FR" sz="800" dirty="0">
                <a:solidFill>
                  <a:schemeClr val="bg1"/>
                </a:solidFill>
                <a:latin typeface="Arial" panose="020B0604020202020204" pitchFamily="34" charset="0"/>
                <a:cs typeface="Arial" pitchFamily="34" charset="0"/>
              </a:rPr>
              <a:t>Centre de Ressources Informatiques de Proximité (CRIP)</a:t>
            </a:r>
          </a:p>
          <a:p>
            <a:pPr lvl="0" algn="ctr"/>
            <a:endParaRPr lang="fr-FR" sz="300" dirty="0">
              <a:solidFill>
                <a:schemeClr val="bg1"/>
              </a:solidFill>
              <a:latin typeface="Arial" panose="020B0604020202020204" pitchFamily="34" charset="0"/>
              <a:cs typeface="Arial" pitchFamily="34" charset="0"/>
            </a:endParaRPr>
          </a:p>
          <a:p>
            <a:pPr lvl="0" algn="ctr">
              <a:lnSpc>
                <a:spcPts val="1200"/>
              </a:lnSpc>
            </a:pPr>
            <a:r>
              <a:rPr lang="fr-FR" sz="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Thomas</a:t>
            </a:r>
          </a:p>
          <a:p>
            <a:pPr lvl="0" algn="ctr">
              <a:lnSpc>
                <a:spcPts val="1200"/>
              </a:lnSpc>
            </a:pPr>
            <a:r>
              <a:rPr lang="fr-FR" sz="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VUILLET</a:t>
            </a:r>
          </a:p>
        </p:txBody>
      </p:sp>
      <p:cxnSp>
        <p:nvCxnSpPr>
          <p:cNvPr id="17" name="Connecteur droit avec flèche 16"/>
          <p:cNvCxnSpPr>
            <a:cxnSpLocks/>
          </p:cNvCxnSpPr>
          <p:nvPr/>
        </p:nvCxnSpPr>
        <p:spPr>
          <a:xfrm>
            <a:off x="2771800" y="4293831"/>
            <a:ext cx="0" cy="287278"/>
          </a:xfrm>
          <a:prstGeom prst="straightConnector1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avec flèche 43">
            <a:extLst>
              <a:ext uri="{FF2B5EF4-FFF2-40B4-BE49-F238E27FC236}">
                <a16:creationId xmlns:a16="http://schemas.microsoft.com/office/drawing/2014/main" id="{D9C8ABCF-F16C-8441-B097-56150A3B75C6}"/>
              </a:ext>
            </a:extLst>
          </p:cNvPr>
          <p:cNvCxnSpPr>
            <a:cxnSpLocks/>
          </p:cNvCxnSpPr>
          <p:nvPr/>
        </p:nvCxnSpPr>
        <p:spPr>
          <a:xfrm>
            <a:off x="6773985" y="5091445"/>
            <a:ext cx="0" cy="250719"/>
          </a:xfrm>
          <a:prstGeom prst="straightConnector1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à coins arrondis 25"/>
          <p:cNvSpPr/>
          <p:nvPr/>
        </p:nvSpPr>
        <p:spPr>
          <a:xfrm>
            <a:off x="1403648" y="852945"/>
            <a:ext cx="7050642" cy="705040"/>
          </a:xfrm>
          <a:prstGeom prst="round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endParaRPr lang="fr-FR" sz="2200" b="1" dirty="0">
              <a:solidFill>
                <a:srgbClr val="E30613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fr-FR" sz="22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INSPÉ de l’académie de Grenoble    </a:t>
            </a:r>
          </a:p>
          <a:p>
            <a:pPr algn="ctr"/>
            <a:r>
              <a:rPr lang="fr-FR" sz="1500" b="1" dirty="0">
                <a:solidFill>
                  <a:srgbClr val="575657"/>
                </a:solidFill>
                <a:latin typeface="Arial" pitchFamily="34" charset="0"/>
                <a:cs typeface="Arial" pitchFamily="34" charset="0"/>
              </a:rPr>
              <a:t>Institut National Supérieur du Professorat et de l’Éducation</a:t>
            </a:r>
          </a:p>
          <a:p>
            <a:pPr algn="ctr"/>
            <a:r>
              <a:rPr lang="fr-FR" sz="2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27" name="Rectangle à coins arrondis 26"/>
          <p:cNvSpPr/>
          <p:nvPr/>
        </p:nvSpPr>
        <p:spPr>
          <a:xfrm>
            <a:off x="2381440" y="3510370"/>
            <a:ext cx="4103890" cy="701356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lnSpc>
                <a:spcPts val="1200"/>
              </a:lnSpc>
            </a:pPr>
            <a:endParaRPr lang="fr-FR" sz="1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ts val="1200"/>
              </a:lnSpc>
            </a:pPr>
            <a:r>
              <a:rPr lang="fr-F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Directrice administrative</a:t>
            </a:r>
          </a:p>
          <a:p>
            <a:pPr algn="ctr">
              <a:lnSpc>
                <a:spcPts val="1200"/>
              </a:lnSpc>
            </a:pPr>
            <a:r>
              <a:rPr lang="fr-F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Adeline LEROUX</a:t>
            </a:r>
            <a:endParaRPr lang="fr-FR" sz="1200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3708146" y="6471654"/>
            <a:ext cx="183602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i="1" dirty="0">
                <a:latin typeface="+mj-lt"/>
              </a:rPr>
              <a:t>Mis à jour le 22/04/2025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6E97457C-23C9-4B55-A60A-B5254E0308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0284"/>
            <a:ext cx="3397769" cy="957014"/>
          </a:xfrm>
          <a:prstGeom prst="rect">
            <a:avLst/>
          </a:prstGeom>
        </p:spPr>
      </p:pic>
      <p:sp>
        <p:nvSpPr>
          <p:cNvPr id="21" name="Rectangle à coins arrondis 59">
            <a:extLst>
              <a:ext uri="{FF2B5EF4-FFF2-40B4-BE49-F238E27FC236}">
                <a16:creationId xmlns:a16="http://schemas.microsoft.com/office/drawing/2014/main" id="{B44B184F-F033-4768-83C1-3DF0793524E6}"/>
              </a:ext>
            </a:extLst>
          </p:cNvPr>
          <p:cNvSpPr/>
          <p:nvPr/>
        </p:nvSpPr>
        <p:spPr>
          <a:xfrm>
            <a:off x="131316" y="3861048"/>
            <a:ext cx="1852522" cy="538930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lvl="0" algn="ctr"/>
            <a:r>
              <a:rPr lang="fr-FR" sz="700" dirty="0">
                <a:solidFill>
                  <a:schemeClr val="bg1"/>
                </a:solidFill>
                <a:latin typeface="Arial" panose="020B0604020202020204" pitchFamily="34" charset="0"/>
                <a:cs typeface="Arial" pitchFamily="34" charset="0"/>
              </a:rPr>
              <a:t>Assistante de direction</a:t>
            </a:r>
          </a:p>
          <a:p>
            <a:pPr lvl="0"/>
            <a:endParaRPr lang="fr-FR" sz="700" dirty="0">
              <a:solidFill>
                <a:schemeClr val="bg1"/>
              </a:solidFill>
              <a:latin typeface="Arial" panose="020B0604020202020204" pitchFamily="34" charset="0"/>
              <a:cs typeface="Arial" pitchFamily="34" charset="0"/>
            </a:endParaRPr>
          </a:p>
          <a:p>
            <a:pPr lvl="0" algn="ctr">
              <a:lnSpc>
                <a:spcPts val="1200"/>
              </a:lnSpc>
            </a:pPr>
            <a:r>
              <a:rPr lang="fr-FR" sz="700" b="1" dirty="0">
                <a:solidFill>
                  <a:schemeClr val="bg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fr-FR" sz="700" dirty="0">
                <a:solidFill>
                  <a:schemeClr val="bg1"/>
                </a:solidFill>
                <a:latin typeface="Arial" panose="020B0604020202020204" pitchFamily="34" charset="0"/>
                <a:cs typeface="Arial" pitchFamily="34" charset="0"/>
              </a:rPr>
              <a:t>Isabelle  JACOLIN</a:t>
            </a:r>
            <a:endParaRPr lang="fr-FR" sz="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ts val="1200"/>
              </a:lnSpc>
            </a:pPr>
            <a:endParaRPr lang="fr-FR" sz="900" b="1" dirty="0">
              <a:solidFill>
                <a:schemeClr val="bg1"/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24" name="Rectangle à coins arrondis 55">
            <a:extLst>
              <a:ext uri="{FF2B5EF4-FFF2-40B4-BE49-F238E27FC236}">
                <a16:creationId xmlns:a16="http://schemas.microsoft.com/office/drawing/2014/main" id="{338BC60C-9B5E-458A-9BED-26A47086B45E}"/>
              </a:ext>
            </a:extLst>
          </p:cNvPr>
          <p:cNvSpPr/>
          <p:nvPr/>
        </p:nvSpPr>
        <p:spPr>
          <a:xfrm>
            <a:off x="6627352" y="1537909"/>
            <a:ext cx="2463800" cy="1494263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endParaRPr lang="fr-FR" sz="800" b="1" dirty="0">
              <a:solidFill>
                <a:srgbClr val="595959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fr-FR" sz="800" b="1" dirty="0">
              <a:solidFill>
                <a:srgbClr val="595959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fr-FR" sz="700" b="1" dirty="0">
                <a:solidFill>
                  <a:srgbClr val="595959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Responsables</a:t>
            </a:r>
            <a:r>
              <a:rPr lang="fr-FR" sz="700" dirty="0">
                <a:solidFill>
                  <a:srgbClr val="595959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fr-FR" sz="700" b="1" dirty="0">
                <a:solidFill>
                  <a:srgbClr val="595959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de mention MEEF</a:t>
            </a:r>
          </a:p>
          <a:p>
            <a:pPr algn="ctr">
              <a:spcAft>
                <a:spcPts val="0"/>
              </a:spcAft>
            </a:pPr>
            <a:endParaRPr lang="fr-FR" sz="500" b="1" dirty="0">
              <a:solidFill>
                <a:srgbClr val="595959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fr-FR" sz="7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r>
              <a:rPr lang="fr-FR" sz="700" baseline="30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er</a:t>
            </a:r>
            <a:r>
              <a:rPr lang="fr-FR" sz="7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degré</a:t>
            </a:r>
          </a:p>
          <a:p>
            <a:pPr algn="ctr">
              <a:spcAft>
                <a:spcPts val="0"/>
              </a:spcAft>
            </a:pPr>
            <a:r>
              <a:rPr lang="fr-FR" sz="7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Sophie SOURY-LAVERGNE</a:t>
            </a:r>
            <a:endParaRPr lang="fr-FR" sz="7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fr-FR" sz="5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fr-FR" sz="7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fr-FR" sz="700" baseline="30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nd</a:t>
            </a:r>
            <a:r>
              <a:rPr lang="fr-FR" sz="7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degré</a:t>
            </a:r>
          </a:p>
          <a:p>
            <a:pPr algn="ctr">
              <a:spcAft>
                <a:spcPts val="0"/>
              </a:spcAft>
            </a:pPr>
            <a:r>
              <a:rPr lang="fr-FR" sz="7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Marie-Sylvie CLAUDE</a:t>
            </a:r>
            <a:endParaRPr lang="fr-FR" sz="7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fr-FR" sz="5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fr-FR" sz="7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Encadrement éducatif</a:t>
            </a:r>
          </a:p>
          <a:p>
            <a:pPr algn="ctr">
              <a:spcAft>
                <a:spcPts val="0"/>
              </a:spcAft>
            </a:pPr>
            <a:r>
              <a:rPr lang="fr-FR" sz="7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Sandrine MENDUNI</a:t>
            </a:r>
          </a:p>
          <a:p>
            <a:pPr algn="ctr">
              <a:spcAft>
                <a:spcPts val="0"/>
              </a:spcAft>
            </a:pPr>
            <a:endParaRPr lang="fr-FR" sz="5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fr-FR" sz="7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Pratiques &amp; ingénierie formation</a:t>
            </a:r>
            <a:endParaRPr lang="fr-FR" sz="7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fr-FR" sz="7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Isabelle GIRAULT  </a:t>
            </a:r>
            <a:endParaRPr lang="fr-FR" sz="7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8" name="Rectangle à coins arrondis 55">
            <a:extLst>
              <a:ext uri="{FF2B5EF4-FFF2-40B4-BE49-F238E27FC236}">
                <a16:creationId xmlns:a16="http://schemas.microsoft.com/office/drawing/2014/main" id="{DC154C0A-1114-864B-93A5-384C56322B1C}"/>
              </a:ext>
            </a:extLst>
          </p:cNvPr>
          <p:cNvSpPr/>
          <p:nvPr/>
        </p:nvSpPr>
        <p:spPr>
          <a:xfrm>
            <a:off x="6642817" y="3086846"/>
            <a:ext cx="2430805" cy="1494263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700" b="1" dirty="0">
                <a:solidFill>
                  <a:srgbClr val="595959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Chargé(e)s de missions</a:t>
            </a:r>
          </a:p>
          <a:p>
            <a:pPr algn="ctr">
              <a:spcAft>
                <a:spcPts val="0"/>
              </a:spcAft>
            </a:pPr>
            <a:endParaRPr lang="fr-FR" sz="700" b="1" dirty="0">
              <a:solidFill>
                <a:srgbClr val="595959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fr-FR" sz="7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Activités physiques et sportives :</a:t>
            </a:r>
            <a:r>
              <a:rPr lang="fr-FR" sz="7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7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Pascal BONIN</a:t>
            </a:r>
          </a:p>
          <a:p>
            <a:pPr>
              <a:spcAft>
                <a:spcPts val="0"/>
              </a:spcAft>
            </a:pPr>
            <a:endParaRPr lang="fr-FR" sz="7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fr-FR" sz="7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Arts et Culture : </a:t>
            </a:r>
            <a:r>
              <a:rPr lang="fr-FR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Sandrine CONTI</a:t>
            </a:r>
          </a:p>
          <a:p>
            <a:pPr>
              <a:spcAft>
                <a:spcPts val="0"/>
              </a:spcAft>
            </a:pPr>
            <a:endParaRPr lang="fr-FR" sz="7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fr-FR" sz="7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Education au développement durable</a:t>
            </a:r>
            <a:r>
              <a:rPr lang="fr-FR" sz="7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7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fr-FR" sz="65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Laurence BARILLER</a:t>
            </a:r>
          </a:p>
          <a:p>
            <a:pPr>
              <a:spcAft>
                <a:spcPts val="0"/>
              </a:spcAft>
            </a:pPr>
            <a:endParaRPr lang="fr-FR" sz="7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fr-FR" sz="7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Education à la Santé : Christophe CHARROUD</a:t>
            </a:r>
          </a:p>
          <a:p>
            <a:pPr>
              <a:spcAft>
                <a:spcPts val="0"/>
              </a:spcAft>
            </a:pPr>
            <a:endParaRPr lang="fr-FR" sz="7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fr-FR" sz="7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Relations internationales : Coralie PAYRE-FICOUT</a:t>
            </a:r>
            <a:endParaRPr lang="fr-FR" sz="7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endParaRPr lang="fr-FR" sz="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9" name="Rectangle à coins arrondis 55">
            <a:extLst>
              <a:ext uri="{FF2B5EF4-FFF2-40B4-BE49-F238E27FC236}">
                <a16:creationId xmlns:a16="http://schemas.microsoft.com/office/drawing/2014/main" id="{D22E6139-CC11-4D2D-B7AB-2DDA342C0AF7}"/>
              </a:ext>
            </a:extLst>
          </p:cNvPr>
          <p:cNvSpPr/>
          <p:nvPr/>
        </p:nvSpPr>
        <p:spPr>
          <a:xfrm>
            <a:off x="84466" y="1515836"/>
            <a:ext cx="2012950" cy="2273204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700" b="1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Responsables pédagogiques d’antenne</a:t>
            </a:r>
          </a:p>
          <a:p>
            <a:pPr algn="ctr">
              <a:spcAft>
                <a:spcPts val="0"/>
              </a:spcAft>
            </a:pPr>
            <a:r>
              <a:rPr lang="fr-FR" sz="7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fr-FR" sz="7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fr-FR" sz="7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Annecy</a:t>
            </a:r>
            <a:endParaRPr lang="fr-FR" sz="7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fr-FR" sz="7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Christine BERTOLA</a:t>
            </a:r>
            <a:endParaRPr lang="fr-FR" sz="7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fr-FR" sz="7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fr-FR" sz="7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fr-FR" sz="7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Chambéry</a:t>
            </a:r>
            <a:endParaRPr lang="fr-FR" sz="7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fr-FR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Evelyne CHEVIGNY</a:t>
            </a:r>
          </a:p>
          <a:p>
            <a:pPr algn="ctr">
              <a:defRPr/>
            </a:pPr>
            <a:r>
              <a:rPr lang="fr-FR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Anne DUFOUR</a:t>
            </a:r>
          </a:p>
          <a:p>
            <a:pPr algn="ctr">
              <a:spcAft>
                <a:spcPts val="0"/>
              </a:spcAft>
            </a:pPr>
            <a:r>
              <a:rPr lang="fr-FR" sz="7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fr-FR" sz="7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fr-FR" sz="7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Grenoble</a:t>
            </a:r>
            <a:endParaRPr lang="fr-FR" sz="7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fr-FR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Daniela GUIOL</a:t>
            </a:r>
          </a:p>
          <a:p>
            <a:pPr algn="ctr"/>
            <a:r>
              <a:rPr lang="fr-FR" sz="700" b="0" i="0" u="none" strike="noStrike" cap="none" spc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Laurence OSETE</a:t>
            </a:r>
            <a:endParaRPr lang="fr-FR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fr-FR" sz="7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Hélène SAVIN</a:t>
            </a:r>
            <a:endParaRPr lang="fr-FR" sz="700" dirty="0"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fr-FR" sz="7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fr-FR" sz="7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fr-FR" sz="7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Valence</a:t>
            </a:r>
            <a:br>
              <a:rPr lang="fr-FR" sz="7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fr-FR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Lee COOK</a:t>
            </a:r>
          </a:p>
          <a:p>
            <a:pPr algn="ctr">
              <a:spcAft>
                <a:spcPts val="0"/>
              </a:spcAft>
            </a:pPr>
            <a:r>
              <a:rPr lang="fr-FR" sz="7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Stéphanie WACHTEL</a:t>
            </a:r>
            <a:endParaRPr lang="fr-FR" sz="700" dirty="0"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fr-FR" sz="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7EC85DC6-EDB4-4B60-BE81-C44E3FBEF3DF}"/>
              </a:ext>
            </a:extLst>
          </p:cNvPr>
          <p:cNvSpPr txBox="1"/>
          <p:nvPr/>
        </p:nvSpPr>
        <p:spPr>
          <a:xfrm>
            <a:off x="35754" y="4854210"/>
            <a:ext cx="5659400" cy="25391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fr-FR" sz="1050" i="1" dirty="0">
                <a:solidFill>
                  <a:prstClr val="black"/>
                </a:solidFill>
                <a:latin typeface="Calibri"/>
              </a:rPr>
              <a:t>Services académiques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70EC3CD4-B676-4109-8B98-7BEC811C93A5}"/>
              </a:ext>
            </a:extLst>
          </p:cNvPr>
          <p:cNvSpPr txBox="1"/>
          <p:nvPr/>
        </p:nvSpPr>
        <p:spPr>
          <a:xfrm>
            <a:off x="5796134" y="4854210"/>
            <a:ext cx="3295018" cy="25391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fr-FR" sz="1050" i="1" dirty="0">
                <a:solidFill>
                  <a:prstClr val="black"/>
                </a:solidFill>
                <a:latin typeface="Calibri"/>
              </a:rPr>
              <a:t>Services de proximité sur chaque antenne</a:t>
            </a:r>
          </a:p>
        </p:txBody>
      </p:sp>
      <p:sp>
        <p:nvSpPr>
          <p:cNvPr id="33" name="Rectangle à coins arrondis 8">
            <a:extLst>
              <a:ext uri="{FF2B5EF4-FFF2-40B4-BE49-F238E27FC236}">
                <a16:creationId xmlns:a16="http://schemas.microsoft.com/office/drawing/2014/main" id="{9522EF09-B989-47E3-9DD4-9D316E8D22D1}"/>
              </a:ext>
            </a:extLst>
          </p:cNvPr>
          <p:cNvSpPr/>
          <p:nvPr/>
        </p:nvSpPr>
        <p:spPr>
          <a:xfrm>
            <a:off x="4701121" y="5132189"/>
            <a:ext cx="994036" cy="976131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fr-FR" sz="8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Cellule Communication</a:t>
            </a:r>
          </a:p>
          <a:p>
            <a:pPr algn="ctr"/>
            <a:endParaRPr lang="fr-FR" sz="8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ts val="1200"/>
              </a:lnSpc>
            </a:pPr>
            <a:r>
              <a:rPr lang="fr-FR" sz="8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Macha </a:t>
            </a:r>
          </a:p>
          <a:p>
            <a:pPr algn="ctr">
              <a:lnSpc>
                <a:spcPts val="1200"/>
              </a:lnSpc>
            </a:pPr>
            <a:r>
              <a:rPr lang="fr-FR" sz="8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KLAJNBAUM</a:t>
            </a:r>
          </a:p>
        </p:txBody>
      </p:sp>
      <p:sp>
        <p:nvSpPr>
          <p:cNvPr id="34" name="Rectangle à coins arrondis 6">
            <a:extLst>
              <a:ext uri="{FF2B5EF4-FFF2-40B4-BE49-F238E27FC236}">
                <a16:creationId xmlns:a16="http://schemas.microsoft.com/office/drawing/2014/main" id="{28AC1B38-988C-4FA4-AE57-2C392841FECF}"/>
              </a:ext>
            </a:extLst>
          </p:cNvPr>
          <p:cNvSpPr/>
          <p:nvPr/>
        </p:nvSpPr>
        <p:spPr>
          <a:xfrm>
            <a:off x="35754" y="5150341"/>
            <a:ext cx="1115015" cy="976131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fr-FR" sz="800" dirty="0">
                <a:solidFill>
                  <a:prstClr val="white"/>
                </a:solidFill>
                <a:latin typeface="Arial" panose="020B0604020202020204" pitchFamily="34" charset="0"/>
                <a:cs typeface="Arial" pitchFamily="34" charset="0"/>
              </a:rPr>
              <a:t>Service académique de Scolarité</a:t>
            </a:r>
          </a:p>
          <a:p>
            <a:pPr algn="ctr"/>
            <a:endParaRPr lang="fr-FR" sz="800" dirty="0">
              <a:solidFill>
                <a:prstClr val="white"/>
              </a:solidFill>
              <a:latin typeface="Arial" panose="020B0604020202020204" pitchFamily="34" charset="0"/>
              <a:cs typeface="Arial" pitchFamily="34" charset="0"/>
            </a:endParaRPr>
          </a:p>
          <a:p>
            <a:pPr algn="ctr">
              <a:lnSpc>
                <a:spcPts val="1200"/>
              </a:lnSpc>
            </a:pPr>
            <a:r>
              <a:rPr lang="fr-FR" sz="800" b="1" dirty="0">
                <a:solidFill>
                  <a:prstClr val="white"/>
                </a:solidFill>
                <a:latin typeface="Arial" panose="020B0604020202020204" pitchFamily="34" charset="0"/>
                <a:cs typeface="Arial" pitchFamily="34" charset="0"/>
              </a:rPr>
              <a:t> Elisabeth ROUSSEAU</a:t>
            </a:r>
          </a:p>
        </p:txBody>
      </p:sp>
      <p:sp>
        <p:nvSpPr>
          <p:cNvPr id="35" name="Rectangle à coins arrondis 8">
            <a:extLst>
              <a:ext uri="{FF2B5EF4-FFF2-40B4-BE49-F238E27FC236}">
                <a16:creationId xmlns:a16="http://schemas.microsoft.com/office/drawing/2014/main" id="{6A9E6BA5-67C5-4DAD-A26B-4C2DD2B367FA}"/>
              </a:ext>
            </a:extLst>
          </p:cNvPr>
          <p:cNvSpPr/>
          <p:nvPr/>
        </p:nvSpPr>
        <p:spPr>
          <a:xfrm>
            <a:off x="5789260" y="5132188"/>
            <a:ext cx="813673" cy="976131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fr-FR" sz="8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Annecy</a:t>
            </a:r>
          </a:p>
          <a:p>
            <a:pPr algn="ctr"/>
            <a:endParaRPr lang="fr-FR" sz="8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ts val="1200"/>
              </a:lnSpc>
            </a:pPr>
            <a:r>
              <a:rPr lang="fr-FR" sz="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Souad AMRAOUI</a:t>
            </a:r>
          </a:p>
        </p:txBody>
      </p:sp>
      <p:sp>
        <p:nvSpPr>
          <p:cNvPr id="36" name="Rectangle à coins arrondis 8">
            <a:extLst>
              <a:ext uri="{FF2B5EF4-FFF2-40B4-BE49-F238E27FC236}">
                <a16:creationId xmlns:a16="http://schemas.microsoft.com/office/drawing/2014/main" id="{96D39550-1F3C-4183-90BB-FBB49A6046D0}"/>
              </a:ext>
            </a:extLst>
          </p:cNvPr>
          <p:cNvSpPr/>
          <p:nvPr/>
        </p:nvSpPr>
        <p:spPr>
          <a:xfrm>
            <a:off x="6627219" y="5132188"/>
            <a:ext cx="800826" cy="976131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fr-FR" sz="8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Chambéry</a:t>
            </a:r>
          </a:p>
          <a:p>
            <a:pPr algn="ctr"/>
            <a:endParaRPr lang="fr-FR" sz="8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ts val="1200"/>
              </a:lnSpc>
            </a:pPr>
            <a:r>
              <a:rPr lang="fr-FR" sz="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Delphine KURZEJA</a:t>
            </a:r>
          </a:p>
        </p:txBody>
      </p:sp>
      <p:sp>
        <p:nvSpPr>
          <p:cNvPr id="37" name="Rectangle à coins arrondis 8">
            <a:extLst>
              <a:ext uri="{FF2B5EF4-FFF2-40B4-BE49-F238E27FC236}">
                <a16:creationId xmlns:a16="http://schemas.microsoft.com/office/drawing/2014/main" id="{C5B9CD13-4F03-4195-AE98-08EA24C628F7}"/>
              </a:ext>
            </a:extLst>
          </p:cNvPr>
          <p:cNvSpPr/>
          <p:nvPr/>
        </p:nvSpPr>
        <p:spPr>
          <a:xfrm>
            <a:off x="7452331" y="5139226"/>
            <a:ext cx="778514" cy="976131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fr-FR" sz="8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Grenoble</a:t>
            </a:r>
          </a:p>
          <a:p>
            <a:pPr algn="ctr"/>
            <a:endParaRPr lang="fr-FR" sz="8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ts val="1200"/>
              </a:lnSpc>
            </a:pPr>
            <a:r>
              <a:rPr lang="fr-FR" sz="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Adeline LEROUX</a:t>
            </a:r>
          </a:p>
        </p:txBody>
      </p:sp>
      <p:sp>
        <p:nvSpPr>
          <p:cNvPr id="38" name="Rectangle à coins arrondis 8">
            <a:extLst>
              <a:ext uri="{FF2B5EF4-FFF2-40B4-BE49-F238E27FC236}">
                <a16:creationId xmlns:a16="http://schemas.microsoft.com/office/drawing/2014/main" id="{CADC8167-B4AF-4944-930E-3793EFE5334F}"/>
              </a:ext>
            </a:extLst>
          </p:cNvPr>
          <p:cNvSpPr/>
          <p:nvPr/>
        </p:nvSpPr>
        <p:spPr>
          <a:xfrm>
            <a:off x="8255265" y="5139226"/>
            <a:ext cx="818357" cy="976131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fr-FR" sz="8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Valence</a:t>
            </a:r>
          </a:p>
          <a:p>
            <a:pPr algn="ctr"/>
            <a:endParaRPr lang="fr-FR" sz="8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ts val="1200"/>
              </a:lnSpc>
            </a:pPr>
            <a:r>
              <a:rPr lang="fr-FR" sz="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Chloé MYSLINSKI</a:t>
            </a:r>
          </a:p>
        </p:txBody>
      </p:sp>
      <p:cxnSp>
        <p:nvCxnSpPr>
          <p:cNvPr id="32" name="Connecteur droit avec flèche 31">
            <a:extLst>
              <a:ext uri="{FF2B5EF4-FFF2-40B4-BE49-F238E27FC236}">
                <a16:creationId xmlns:a16="http://schemas.microsoft.com/office/drawing/2014/main" id="{F0C46512-25A0-4AF5-B895-572587ED7250}"/>
              </a:ext>
            </a:extLst>
          </p:cNvPr>
          <p:cNvCxnSpPr>
            <a:cxnSpLocks/>
          </p:cNvCxnSpPr>
          <p:nvPr/>
        </p:nvCxnSpPr>
        <p:spPr>
          <a:xfrm>
            <a:off x="6228184" y="4293831"/>
            <a:ext cx="0" cy="287278"/>
          </a:xfrm>
          <a:prstGeom prst="straightConnector1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1961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à coins arrondis 2"/>
          <p:cNvSpPr/>
          <p:nvPr/>
        </p:nvSpPr>
        <p:spPr>
          <a:xfrm>
            <a:off x="361589" y="962657"/>
            <a:ext cx="1997746" cy="556137"/>
          </a:xfrm>
          <a:prstGeom prst="roundRect">
            <a:avLst/>
          </a:prstGeom>
          <a:solidFill>
            <a:srgbClr val="575757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36000" tIns="0" rIns="36000" bIns="36000" rtlCol="0" anchor="t" anchorCtr="0"/>
          <a:lstStyle/>
          <a:p>
            <a:pPr lvl="0" algn="ctr"/>
            <a:endParaRPr lang="fr-FR" sz="45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fr-FR" sz="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Assistante de direction                                             </a:t>
            </a:r>
          </a:p>
          <a:p>
            <a:pPr algn="ctr">
              <a:tabLst>
                <a:tab pos="1885950" algn="ctr"/>
                <a:tab pos="5740400" algn="ctr"/>
              </a:tabLst>
            </a:pPr>
            <a:r>
              <a:rPr lang="fr-FR" sz="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Isabelle JACOLIN  </a:t>
            </a:r>
          </a:p>
          <a:p>
            <a:pPr algn="ctr">
              <a:tabLst>
                <a:tab pos="1885950" algn="ctr"/>
                <a:tab pos="5740400" algn="ctr"/>
              </a:tabLst>
            </a:pPr>
            <a:r>
              <a:rPr lang="fr-FR" sz="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 102  T: 04 56 52 07 04 </a:t>
            </a:r>
          </a:p>
          <a:p>
            <a:pPr algn="ctr">
              <a:tabLst>
                <a:tab pos="1885950" algn="ctr"/>
                <a:tab pos="5740400" algn="ctr"/>
              </a:tabLst>
            </a:pPr>
            <a:r>
              <a:rPr lang="fr-FR" sz="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inspe-sec-dir@univ-grenoble-alpes.fr     </a:t>
            </a:r>
          </a:p>
          <a:p>
            <a:pPr algn="ctr">
              <a:tabLst>
                <a:tab pos="1885950" algn="ctr"/>
                <a:tab pos="5740400" algn="ctr"/>
              </a:tabLst>
            </a:pPr>
            <a:endParaRPr lang="fr-FR" sz="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fr-FR" sz="5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fr-FR" sz="5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fr-FR" sz="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7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           </a:t>
            </a:r>
            <a:endParaRPr lang="fr-FR" sz="7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ts val="1200"/>
              </a:lnSpc>
            </a:pPr>
            <a:endParaRPr lang="fr-FR" sz="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051297"/>
              </p:ext>
            </p:extLst>
          </p:nvPr>
        </p:nvGraphicFramePr>
        <p:xfrm>
          <a:off x="217725" y="2132470"/>
          <a:ext cx="2456904" cy="242505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767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11498">
                <a:tc gridSpan="2">
                  <a:txBody>
                    <a:bodyPr/>
                    <a:lstStyle/>
                    <a:p>
                      <a:pPr lvl="0" algn="ctr"/>
                      <a:r>
                        <a:rPr lang="fr-FR" sz="500" b="1" i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S</a:t>
                      </a:r>
                      <a:r>
                        <a:rPr lang="fr-FR" sz="500" b="1" i="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ervice académique de scolarité</a:t>
                      </a:r>
                      <a:endParaRPr lang="fr-FR" sz="500" b="1" i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500" b="1" i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Elisabeth ROUSSEAU, responsable de service</a:t>
                      </a:r>
                      <a:endParaRPr lang="fr-FR" sz="500" b="0" i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500" b="0" i="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B016- T: 04 56 52 07 76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</a:pPr>
                      <a:r>
                        <a:rPr lang="fr-FR" sz="500" i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hlinkClick r:id="rId2"/>
                        </a:rPr>
                        <a:t>Elisabeth.rousseau@univ-grenoble-alpes.fr</a:t>
                      </a:r>
                      <a:endParaRPr lang="fr-FR" sz="500" i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b="1" u="none" baseline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7952">
                <a:tc>
                  <a:txBody>
                    <a:bodyPr/>
                    <a:lstStyle/>
                    <a:p>
                      <a:pPr marL="87313" marR="0" lvl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Séverine GALBRUN</a:t>
                      </a:r>
                    </a:p>
                    <a:p>
                      <a:pPr marL="87313" marR="0" lvl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i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Référente MEEF Second degré/Encadrement éducatif</a:t>
                      </a:r>
                    </a:p>
                    <a:p>
                      <a:pPr marL="87313" marR="0" lvl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i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Référente Outils de communication Formation</a:t>
                      </a:r>
                    </a:p>
                    <a:p>
                      <a:pPr marL="87313" marR="0" lvl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87313" marR="0" lvl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Frédérique NEAU</a:t>
                      </a:r>
                    </a:p>
                    <a:p>
                      <a:pPr marL="87313" marR="0" lvl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i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Référente Applicatif</a:t>
                      </a:r>
                    </a:p>
                    <a:p>
                      <a:pPr marL="87313" marR="0" lvl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i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Référente MEEF PIF/FC</a:t>
                      </a:r>
                    </a:p>
                    <a:p>
                      <a:pPr marL="87313" marR="0" lvl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600" i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87313" marR="0" lvl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Adeline ORANGE</a:t>
                      </a:r>
                    </a:p>
                    <a:p>
                      <a:pPr marL="87313" marR="0" lvl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i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Référente MEEF 1er degré</a:t>
                      </a:r>
                    </a:p>
                    <a:p>
                      <a:pPr marL="87313" marR="0" lvl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600" i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87313" marR="0" lvl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600" i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87313" marR="0" lvl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Emilie LE LANN</a:t>
                      </a:r>
                    </a:p>
                    <a:p>
                      <a:pPr marL="87313" marR="0" lvl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i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Gestionnaire Étudiants à besoins spécifiques</a:t>
                      </a:r>
                    </a:p>
                    <a:p>
                      <a:pPr marL="87313" marR="0" lvl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600" i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87313" marR="0" lvl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Virginie MENINI</a:t>
                      </a:r>
                    </a:p>
                    <a:p>
                      <a:pPr marL="87313" marR="0" lvl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i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Gestionnaire Relations Internationales</a:t>
                      </a:r>
                    </a:p>
                    <a:p>
                      <a:pPr marL="87313" marR="0" lvl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600" i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87313" marR="0" lvl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Ameline STERNENBERG</a:t>
                      </a:r>
                    </a:p>
                    <a:p>
                      <a:pPr marL="87313" marR="0" lvl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i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Gestionnaire Relations Internationales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6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/>
                      <a:endParaRPr lang="fr-FR" sz="500" b="1" i="0" u="none" strike="noStrik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B013 - T: 04 56 52 07 69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B015 - T: 04 56 52 07 72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B006 - T: 04 56 52 04 96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B011 - T: 04 56 52 07 75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60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/>
                      <a:endParaRPr lang="fr-FR" sz="5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Annecy - T : 04 50 78 71 61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Chambéry - T ; 04 79 27 70 01</a:t>
                      </a:r>
                    </a:p>
                  </a:txBody>
                  <a:tcPr marL="36000" marR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4298325"/>
              </p:ext>
            </p:extLst>
          </p:nvPr>
        </p:nvGraphicFramePr>
        <p:xfrm>
          <a:off x="2783140" y="2132470"/>
          <a:ext cx="2052038" cy="12799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804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15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1149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r>
                        <a:rPr lang="fr-FR" sz="500" b="1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Pôle Finances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r>
                        <a:rPr lang="fr-FR" sz="500" b="1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Gaëlle BIGLIA, responsable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r>
                        <a:rPr lang="fr-FR" sz="500" b="0" i="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 116   - T: 04 56 52 07 41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r>
                        <a:rPr lang="fr-FR" sz="500" b="0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inspe-engagements@univ-grenoble-alpes.fr </a:t>
                      </a:r>
                      <a:endParaRPr lang="fr-FR" sz="500" b="1" i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lvl="0" algn="ctr"/>
                      <a:endParaRPr lang="fr-FR" sz="5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8482">
                <a:tc>
                  <a:txBody>
                    <a:bodyPr/>
                    <a:lstStyle/>
                    <a:p>
                      <a:pPr marL="87313" indent="-1588" algn="l"/>
                      <a:endParaRPr lang="fr-FR" sz="450" i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87313" indent="-1588" algn="l"/>
                      <a:r>
                        <a:rPr lang="fr-FR" sz="45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Marine CROSET</a:t>
                      </a:r>
                    </a:p>
                    <a:p>
                      <a:pPr marL="87313" marR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i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Gestionnaire</a:t>
                      </a:r>
                    </a:p>
                    <a:p>
                      <a:pPr marL="87313" marR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87313" indent="-1588" algn="l"/>
                      <a:r>
                        <a:rPr lang="fr-FR" sz="45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Marie-Frédérique DI RAFFAELE</a:t>
                      </a:r>
                    </a:p>
                    <a:p>
                      <a:pPr marL="87313" marR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i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Gestionnaire</a:t>
                      </a:r>
                    </a:p>
                    <a:p>
                      <a:pPr marL="87313" marR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8000" marR="36000" marT="46800" marB="468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 114 - T: 04 56 52 07 39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 114  - T: 04 56 52 07 42</a:t>
                      </a:r>
                    </a:p>
                  </a:txBody>
                  <a:tcPr marL="36000" marR="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4247617"/>
              </p:ext>
            </p:extLst>
          </p:nvPr>
        </p:nvGraphicFramePr>
        <p:xfrm>
          <a:off x="7107806" y="2119740"/>
          <a:ext cx="1957575" cy="777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57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3319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r>
                        <a:rPr lang="fr-FR" sz="500" b="1" i="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Cellule de Communication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500" b="1" i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Macha KLAJNBAUM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500" b="0" i="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 010 - T: 04 56 52 07 07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</a:pPr>
                      <a:r>
                        <a:rPr lang="fr-FR" sz="500" i="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  <a:hlinkClick r:id="rId3"/>
                        </a:rPr>
                        <a:t>macha.klajnbaum@univ-grenoble-alpes.fr</a:t>
                      </a:r>
                      <a:endParaRPr lang="fr-FR" sz="500" i="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</a:pPr>
                      <a:endParaRPr lang="fr-FR" sz="500" i="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</a:pPr>
                      <a:r>
                        <a:rPr lang="fr-FR" sz="500" i="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Camille PERNOT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500" b="0" i="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 010 - T: 04 56 52 07 07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</a:pPr>
                      <a:r>
                        <a:rPr lang="fr-FR" sz="500" i="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  <a:hlinkClick r:id="rId3"/>
                        </a:rPr>
                        <a:t>Camille.pernot@univ-grenoble-alpes.fr</a:t>
                      </a:r>
                      <a:endParaRPr lang="fr-FR" sz="500" i="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</a:pPr>
                      <a:endParaRPr lang="fr-FR" sz="500" i="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36000" marR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5D2ED0D6-DC56-FD4F-A040-FBD6EE874F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7785111"/>
              </p:ext>
            </p:extLst>
          </p:nvPr>
        </p:nvGraphicFramePr>
        <p:xfrm>
          <a:off x="4947257" y="2130300"/>
          <a:ext cx="2052037" cy="34087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402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17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1149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r>
                        <a:rPr lang="fr-FR" sz="500" b="1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Service Ressources Humaines/Pilotage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5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Anne JOYEUX-BOUILLON, responsable de service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500" b="0" i="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B113 - T: 04 56 52 07 74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</a:pPr>
                      <a:r>
                        <a:rPr lang="fr-FR" sz="50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anne.joyeux-bouillon@univ-grenoble-alpes.fr</a:t>
                      </a:r>
                      <a:endParaRPr lang="fr-FR" sz="5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40">
                <a:tc gridSpan="2">
                  <a:txBody>
                    <a:bodyPr/>
                    <a:lstStyle/>
                    <a:p>
                      <a:pPr marL="87313" marR="0" lvl="0" indent="-1588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Pôle</a:t>
                      </a:r>
                      <a:r>
                        <a:rPr lang="fr-FR" sz="450" b="1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ressources humaines</a:t>
                      </a:r>
                    </a:p>
                    <a:p>
                      <a:pPr marL="87313" marR="0" lvl="0" indent="-1588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b="0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inspe-grh@univ-grenoble-alpes.fr </a:t>
                      </a:r>
                      <a:endParaRPr lang="fr-FR" sz="45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000" marR="36000" marT="46800" marB="468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60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36000" marR="0" marT="36000" marB="36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7338373"/>
                  </a:ext>
                </a:extLst>
              </a:tr>
              <a:tr h="776081">
                <a:tc>
                  <a:txBody>
                    <a:bodyPr/>
                    <a:lstStyle/>
                    <a:p>
                      <a:pPr marL="87313" indent="-1588" algn="l"/>
                      <a:r>
                        <a:rPr lang="fr-FR" sz="45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Sandrine BOUCHARD</a:t>
                      </a:r>
                    </a:p>
                    <a:p>
                      <a:pPr marL="87313" indent="-1588" algn="l"/>
                      <a:r>
                        <a:rPr lang="fr-FR" sz="450" i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Responsable du pôle</a:t>
                      </a:r>
                    </a:p>
                    <a:p>
                      <a:pPr marL="87313" indent="-1588" algn="l"/>
                      <a:endParaRPr lang="fr-FR" sz="450" i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87313" indent="-1588" algn="l"/>
                      <a:r>
                        <a:rPr lang="fr-FR" sz="45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Isabelle CALZAVARA</a:t>
                      </a:r>
                    </a:p>
                    <a:p>
                      <a:pPr marL="87313" marR="0" lvl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i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Gestion des personnels administratifs et enseignants</a:t>
                      </a:r>
                    </a:p>
                    <a:p>
                      <a:pPr marL="87313" marR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87313" indent="-1588" algn="l"/>
                      <a:r>
                        <a:rPr lang="fr-FR" sz="45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Houda EL ATTAR</a:t>
                      </a:r>
                    </a:p>
                    <a:p>
                      <a:pPr marL="87313" marR="0" lvl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i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Gestion des vacataires administratifs et enseignants - Emploi étudiant</a:t>
                      </a:r>
                    </a:p>
                    <a:p>
                      <a:pPr marL="87313" marR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87313" indent="-1588" algn="l"/>
                      <a:r>
                        <a:rPr lang="fr-FR" sz="45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Nathaniel WINTER</a:t>
                      </a:r>
                    </a:p>
                    <a:p>
                      <a:pPr marL="87313" marR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i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Gestion des heures/services d'enseignements</a:t>
                      </a:r>
                    </a:p>
                  </a:txBody>
                  <a:tcPr marL="18000" marR="36000" marT="46800" marB="468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 105 - T: 04 56 52 07 47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 107 - T: 04 56 52 07 50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 107 - T: 04 56 52 07 46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B107 - T: 04 56 52 07 58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36000" marR="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4952">
                <a:tc gridSpan="2">
                  <a:txBody>
                    <a:bodyPr/>
                    <a:lstStyle/>
                    <a:p>
                      <a:pPr marL="87313" marR="0" indent="-1588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b="1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Pôle fonctionnel – applicatifs</a:t>
                      </a:r>
                    </a:p>
                    <a:p>
                      <a:pPr marL="87313" marR="0" indent="-1588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b="1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Projets - initiatives et développement-SI</a:t>
                      </a:r>
                    </a:p>
                    <a:p>
                      <a:pPr marL="87313" marR="0" indent="-1588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b="0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inspe-pilotage@univ-grenoble-alpes.fr </a:t>
                      </a:r>
                    </a:p>
                    <a:p>
                      <a:pPr marL="87313" marR="0" indent="-1588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b="0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inspe-ade@univ-grenoble-alpes.fr</a:t>
                      </a:r>
                      <a:endParaRPr lang="fr-FR" sz="450" b="1" i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8000" marR="36000" marT="46800" marB="468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>
                      <a:noFill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94982015"/>
                  </a:ext>
                </a:extLst>
              </a:tr>
              <a:tr h="548455">
                <a:tc>
                  <a:txBody>
                    <a:bodyPr/>
                    <a:lstStyle/>
                    <a:p>
                      <a:pPr marL="87313" indent="-1588" algn="l"/>
                      <a:r>
                        <a:rPr lang="fr-FR" sz="45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Corrado SUTOR</a:t>
                      </a:r>
                    </a:p>
                    <a:p>
                      <a:pPr marL="87313" indent="-1588" algn="l"/>
                      <a:r>
                        <a:rPr lang="fr-FR" sz="450" i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Responsable du pôle</a:t>
                      </a:r>
                    </a:p>
                    <a:p>
                      <a:pPr marL="87313" indent="-1588" algn="l"/>
                      <a:r>
                        <a:rPr lang="fr-FR" sz="450" i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Chargé de projet</a:t>
                      </a:r>
                      <a:endParaRPr lang="fr-FR" sz="45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87313" indent="-1588" algn="l"/>
                      <a:endParaRPr lang="fr-FR" sz="4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87313" indent="-1588" algn="l"/>
                      <a:r>
                        <a:rPr lang="fr-FR" sz="450" i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Planification –- Réservation de salles-  Emplois du temps de l’antenne de Grenoble (ADE)</a:t>
                      </a:r>
                      <a:endParaRPr lang="fr-FR" sz="45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87313" marR="0" lvl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b="0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inspe-ade@univ-grenoble-alpes.fr</a:t>
                      </a:r>
                      <a:endParaRPr lang="fr-FR" sz="4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87313" indent="-1588" algn="l"/>
                      <a:endParaRPr lang="fr-FR" sz="400" i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87313" indent="-1588" algn="l"/>
                      <a:r>
                        <a:rPr lang="fr-FR" sz="45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Dylan FOULIS</a:t>
                      </a:r>
                    </a:p>
                    <a:p>
                      <a:pPr marL="87313" indent="-1588" algn="l"/>
                      <a:endParaRPr lang="fr-FR" sz="400" b="1" i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87313" indent="-1588" algn="l"/>
                      <a:r>
                        <a:rPr lang="fr-FR" sz="45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Sélin AKYILDIZ</a:t>
                      </a:r>
                    </a:p>
                    <a:p>
                      <a:pPr marL="87313" indent="-1588" algn="l"/>
                      <a:endParaRPr lang="fr-FR" sz="450" i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8000" marR="36000" marT="46800" marB="468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B 117 - T: 04 56 52 07 66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30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 115 - T: 04 56 52 04 94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 115 - T: 04 56 52 04 93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8000" marR="36000" marT="46800" marB="468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4031953"/>
                  </a:ext>
                </a:extLst>
              </a:tr>
            </a:tbl>
          </a:graphicData>
        </a:graphic>
      </p:graphicFrame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7F800E6F-D0B9-3D43-A868-9CA7679346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1490061"/>
              </p:ext>
            </p:extLst>
          </p:nvPr>
        </p:nvGraphicFramePr>
        <p:xfrm>
          <a:off x="2747698" y="3605781"/>
          <a:ext cx="2076330" cy="879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226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37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439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r>
                        <a:rPr lang="fr-FR" sz="500" b="1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Centre de ressources informatique de proximité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5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Thomas VUILLET, responsable du CRIP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5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Bâtiment J 007    </a:t>
                      </a:r>
                      <a:r>
                        <a:rPr lang="fr-FR" sz="500" b="0" i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T: 04 56 52 07 90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</a:pPr>
                      <a:r>
                        <a:rPr lang="fr-FR" sz="5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inspe-crip@univ-grenoble-alpes.fr</a:t>
                      </a:r>
                    </a:p>
                  </a:txBody>
                  <a:tcPr marL="36000" marR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478">
                <a:tc>
                  <a:txBody>
                    <a:bodyPr/>
                    <a:lstStyle/>
                    <a:p>
                      <a:pPr marL="87313" indent="-1588" algn="l"/>
                      <a:r>
                        <a:rPr lang="fr-FR" sz="45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Matthieu BERT</a:t>
                      </a:r>
                    </a:p>
                    <a:p>
                      <a:pPr marL="87313" marR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i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Support et maintenance</a:t>
                      </a:r>
                    </a:p>
                    <a:p>
                      <a:pPr marL="87313" indent="-1588" algn="l"/>
                      <a:endParaRPr lang="fr-FR" sz="45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87313" indent="-1588" algn="l"/>
                      <a:r>
                        <a:rPr lang="fr-FR" sz="45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Quentin BOUCHON</a:t>
                      </a:r>
                    </a:p>
                    <a:p>
                      <a:pPr marL="87313" indent="-1588" algn="l"/>
                      <a:r>
                        <a:rPr lang="fr-FR" sz="450" i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Systèmes  réseaux</a:t>
                      </a:r>
                    </a:p>
                  </a:txBody>
                  <a:tcPr marL="18000" marR="36000" marT="46800" marB="468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 007  T: 04 56 52 07 90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 007  T: 04 56 52 07 90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36000" marR="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3" name="Rectangle à coins arrondis 12">
            <a:extLst>
              <a:ext uri="{FF2B5EF4-FFF2-40B4-BE49-F238E27FC236}">
                <a16:creationId xmlns:a16="http://schemas.microsoft.com/office/drawing/2014/main" id="{98D5F827-66AF-2141-8AEC-4C027320AD84}"/>
              </a:ext>
            </a:extLst>
          </p:cNvPr>
          <p:cNvSpPr/>
          <p:nvPr/>
        </p:nvSpPr>
        <p:spPr>
          <a:xfrm>
            <a:off x="165575" y="22419"/>
            <a:ext cx="9000999" cy="534743"/>
          </a:xfrm>
          <a:prstGeom prst="round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fr-FR" sz="20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INSPÉ de l’académie de Grenoble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395536" y="60816"/>
            <a:ext cx="1026649" cy="381943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>
              <a:lnSpc>
                <a:spcPts val="1069"/>
              </a:lnSpc>
            </a:pPr>
            <a:r>
              <a:rPr lang="fr-FR" sz="980" b="1" dirty="0">
                <a:solidFill>
                  <a:schemeClr val="bg1"/>
                </a:solidFill>
                <a:latin typeface="Arial" pitchFamily="34" charset="0"/>
                <a:cs typeface="Arial" panose="020B0604020202020204" pitchFamily="34" charset="0"/>
              </a:rPr>
              <a:t>INSPÉ</a:t>
            </a:r>
          </a:p>
        </p:txBody>
      </p:sp>
      <p:sp>
        <p:nvSpPr>
          <p:cNvPr id="17" name="Rectangle à coins arrondis 16"/>
          <p:cNvSpPr/>
          <p:nvPr/>
        </p:nvSpPr>
        <p:spPr>
          <a:xfrm>
            <a:off x="2440203" y="486013"/>
            <a:ext cx="4451741" cy="445053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lnSpc>
                <a:spcPts val="1200"/>
              </a:lnSpc>
            </a:pPr>
            <a:r>
              <a:rPr lang="fr-FR" sz="1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Directrice administrative</a:t>
            </a:r>
          </a:p>
          <a:p>
            <a:pPr algn="ctr">
              <a:lnSpc>
                <a:spcPts val="1200"/>
              </a:lnSpc>
            </a:pPr>
            <a:r>
              <a:rPr lang="fr-FR" sz="1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Adeline LEROUX</a:t>
            </a:r>
            <a:endParaRPr lang="fr-FR" sz="1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3080845" y="6620137"/>
            <a:ext cx="170965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i="1" dirty="0">
                <a:latin typeface="+mj-lt"/>
              </a:rPr>
              <a:t>Mis à jour le 22/04/2025</a:t>
            </a:r>
          </a:p>
        </p:txBody>
      </p:sp>
      <p:sp>
        <p:nvSpPr>
          <p:cNvPr id="2" name="Rectangle : coins arrondis 1">
            <a:extLst>
              <a:ext uri="{FF2B5EF4-FFF2-40B4-BE49-F238E27FC236}">
                <a16:creationId xmlns:a16="http://schemas.microsoft.com/office/drawing/2014/main" id="{F9026B0A-7BEC-424D-8333-C09F785E996B}"/>
              </a:ext>
            </a:extLst>
          </p:cNvPr>
          <p:cNvSpPr/>
          <p:nvPr/>
        </p:nvSpPr>
        <p:spPr>
          <a:xfrm>
            <a:off x="395536" y="5085184"/>
            <a:ext cx="1568488" cy="534744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Ingénieure-Conseil</a:t>
            </a:r>
          </a:p>
          <a:p>
            <a:pPr algn="ctr"/>
            <a:r>
              <a:rPr lang="fr-FR" sz="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Formation Continue et apprentissage UGA</a:t>
            </a:r>
          </a:p>
          <a:p>
            <a:pPr algn="ctr"/>
            <a:r>
              <a:rPr lang="fr-FR" sz="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Patricia ROUSSIN </a:t>
            </a:r>
          </a:p>
          <a:p>
            <a:pPr algn="ctr"/>
            <a:r>
              <a:rPr lang="fr-FR" sz="6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4" tooltip="fc-inspe@univ-grenoble-alpes.fr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fc-inspe@univ-grenoble-alpes.fr</a:t>
            </a:r>
            <a:endParaRPr lang="fr-FR" sz="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4F3D182B-1370-4D9D-B93D-2277BF28D2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333885"/>
              </p:ext>
            </p:extLst>
          </p:nvPr>
        </p:nvGraphicFramePr>
        <p:xfrm>
          <a:off x="2747698" y="4509444"/>
          <a:ext cx="2076330" cy="5257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212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5078">
                  <a:extLst>
                    <a:ext uri="{9D8B030D-6E8A-4147-A177-3AD203B41FA5}">
                      <a16:colId xmlns:a16="http://schemas.microsoft.com/office/drawing/2014/main" val="1348559302"/>
                    </a:ext>
                  </a:extLst>
                </a:gridCol>
              </a:tblGrid>
              <a:tr h="130749">
                <a:tc gridSpan="2">
                  <a:txBody>
                    <a:bodyPr/>
                    <a:lstStyle/>
                    <a:p>
                      <a:pPr marL="87313" marR="0" indent="-1588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Audiovisuel</a:t>
                      </a:r>
                    </a:p>
                    <a:p>
                      <a:pPr marL="87313" marR="0" lvl="0" indent="-1588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inspe-audiovisuel@univ-grenoble-alpes.fr</a:t>
                      </a:r>
                      <a:endParaRPr lang="fr-FR" sz="45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36000" marR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87313" marR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5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1608">
                <a:tc>
                  <a:txBody>
                    <a:bodyPr/>
                    <a:lstStyle/>
                    <a:p>
                      <a:pPr marL="87313" marR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Fabrice SANDRE </a:t>
                      </a:r>
                    </a:p>
                    <a:p>
                      <a:pPr marL="87313" marR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b="1" i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Prêt matériel – audiovisuel</a:t>
                      </a:r>
                    </a:p>
                    <a:p>
                      <a:pPr marL="87313" marR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36000" marR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588" marR="0" lvl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 008   T: 04 56 52 04 95</a:t>
                      </a:r>
                    </a:p>
                    <a:p>
                      <a:pPr marL="87313" marR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2337532"/>
                  </a:ext>
                </a:extLst>
              </a:tr>
            </a:tbl>
          </a:graphicData>
        </a:graphic>
      </p:graphicFrame>
      <p:sp>
        <p:nvSpPr>
          <p:cNvPr id="15" name="Rectangle à coins arrondis 2">
            <a:extLst>
              <a:ext uri="{FF2B5EF4-FFF2-40B4-BE49-F238E27FC236}">
                <a16:creationId xmlns:a16="http://schemas.microsoft.com/office/drawing/2014/main" id="{9B6C47FD-E745-49C7-AA0E-8B94CBCCCE25}"/>
              </a:ext>
            </a:extLst>
          </p:cNvPr>
          <p:cNvSpPr/>
          <p:nvPr/>
        </p:nvSpPr>
        <p:spPr>
          <a:xfrm>
            <a:off x="7107806" y="937321"/>
            <a:ext cx="1957575" cy="491662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36000" tIns="0" rIns="36000" bIns="36000" rtlCol="0" anchor="t" anchorCtr="0"/>
          <a:lstStyle/>
          <a:p>
            <a:pPr lvl="0" algn="ctr"/>
            <a:endParaRPr lang="fr-FR" sz="45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fr-FR" sz="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Accueil</a:t>
            </a:r>
          </a:p>
          <a:p>
            <a:pPr algn="ctr">
              <a:tabLst>
                <a:tab pos="1885950" algn="ctr"/>
                <a:tab pos="5740400" algn="ctr"/>
              </a:tabLst>
            </a:pPr>
            <a:r>
              <a:rPr lang="fr-FR" sz="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Monia JALLALI</a:t>
            </a:r>
          </a:p>
          <a:p>
            <a:pPr lvl="0" algn="ctr">
              <a:defRPr/>
            </a:pPr>
            <a:r>
              <a:rPr lang="fr-FR" sz="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 002 - T: 04 56 52 07 00</a:t>
            </a:r>
          </a:p>
          <a:p>
            <a:pPr algn="ctr">
              <a:tabLst>
                <a:tab pos="1885950" algn="ctr"/>
                <a:tab pos="5740400" algn="ctr"/>
              </a:tabLst>
            </a:pPr>
            <a:endParaRPr lang="fr-FR" sz="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fr-FR" sz="5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fr-FR" sz="5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fr-FR" sz="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7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           </a:t>
            </a:r>
            <a:endParaRPr lang="fr-FR" sz="7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ts val="1200"/>
              </a:lnSpc>
            </a:pPr>
            <a:endParaRPr lang="fr-FR" sz="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à coins arrondis 2">
            <a:extLst>
              <a:ext uri="{FF2B5EF4-FFF2-40B4-BE49-F238E27FC236}">
                <a16:creationId xmlns:a16="http://schemas.microsoft.com/office/drawing/2014/main" id="{027FD82D-A201-404B-A551-43032046AE0F}"/>
              </a:ext>
            </a:extLst>
          </p:cNvPr>
          <p:cNvSpPr/>
          <p:nvPr/>
        </p:nvSpPr>
        <p:spPr>
          <a:xfrm>
            <a:off x="217725" y="1678421"/>
            <a:ext cx="8847656" cy="304586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36000" tIns="0" rIns="36000" bIns="36000" rtlCol="0" anchor="t" anchorCtr="0"/>
          <a:lstStyle/>
          <a:p>
            <a:pPr algn="ctr"/>
            <a:endParaRPr lang="fr-FR" sz="5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fr-FR" sz="7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SERVICES ACADEMIQUES</a:t>
            </a:r>
          </a:p>
        </p:txBody>
      </p:sp>
    </p:spTree>
    <p:extLst>
      <p:ext uri="{BB962C8B-B14F-4D97-AF65-F5344CB8AC3E}">
        <p14:creationId xmlns:p14="http://schemas.microsoft.com/office/powerpoint/2010/main" val="2119891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à coins arrondis 2"/>
          <p:cNvSpPr/>
          <p:nvPr/>
        </p:nvSpPr>
        <p:spPr>
          <a:xfrm>
            <a:off x="261984" y="1395069"/>
            <a:ext cx="1909483" cy="556052"/>
          </a:xfrm>
          <a:prstGeom prst="roundRect">
            <a:avLst/>
          </a:prstGeom>
          <a:solidFill>
            <a:srgbClr val="575757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36000" tIns="0" rIns="36000" bIns="36000" rtlCol="0" anchor="t" anchorCtr="0"/>
          <a:lstStyle/>
          <a:p>
            <a:pPr algn="ctr"/>
            <a:endParaRPr lang="fr-FR" sz="5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fr-FR" sz="7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ANTENNE d’ANNECY</a:t>
            </a:r>
          </a:p>
          <a:p>
            <a:pPr algn="ctr"/>
            <a:r>
              <a:rPr lang="fr-FR" sz="6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Impasse de la Ravoire </a:t>
            </a:r>
          </a:p>
          <a:p>
            <a:pPr algn="ctr"/>
            <a:r>
              <a:rPr lang="fr-FR" sz="6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74370 Epagny Metz-Tessy</a:t>
            </a:r>
            <a:endParaRPr lang="fr-FR" sz="600" b="1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7394417"/>
              </p:ext>
            </p:extLst>
          </p:nvPr>
        </p:nvGraphicFramePr>
        <p:xfrm>
          <a:off x="269503" y="2051248"/>
          <a:ext cx="1909483" cy="10181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442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5202">
                  <a:extLst>
                    <a:ext uri="{9D8B030D-6E8A-4147-A177-3AD203B41FA5}">
                      <a16:colId xmlns:a16="http://schemas.microsoft.com/office/drawing/2014/main" val="1865176624"/>
                    </a:ext>
                  </a:extLst>
                </a:gridCol>
              </a:tblGrid>
              <a:tr h="481379">
                <a:tc gridSpan="2">
                  <a:txBody>
                    <a:bodyPr/>
                    <a:lstStyle/>
                    <a:p>
                      <a:pPr lvl="0" algn="ctr"/>
                      <a:r>
                        <a:rPr lang="fr-FR" sz="4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Souad AMRAOUI</a:t>
                      </a:r>
                    </a:p>
                    <a:p>
                      <a:pPr lvl="0" algn="ctr"/>
                      <a:r>
                        <a:rPr lang="fr-FR" sz="45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Responsable administrative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b="0" i="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 : 04 50 78 71 62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</a:pPr>
                      <a:r>
                        <a:rPr lang="fr-FR" sz="45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2"/>
                        </a:rPr>
                        <a:t>inspe-antenne-annecy@univ-grenoble-alpes.fr</a:t>
                      </a:r>
                      <a:endParaRPr lang="fr-FR" sz="450" b="0" i="1" u="none" strike="noStrik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lvl="0" algn="ctr"/>
                      <a:endParaRPr lang="fr-FR" sz="45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vl="0" algn="ctr"/>
                      <a:endParaRPr lang="fr-FR" sz="5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454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Scolarité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45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inspe-scolarite-annecy-pe@univ-grenoble-alpes.fr</a:t>
                      </a:r>
                    </a:p>
                  </a:txBody>
                  <a:tcPr marL="36000" marR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5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363">
                <a:tc>
                  <a:txBody>
                    <a:bodyPr/>
                    <a:lstStyle/>
                    <a:p>
                      <a:pPr marL="87313" marR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Virginie MENINI</a:t>
                      </a:r>
                    </a:p>
                    <a:p>
                      <a:pPr marL="87313" marR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i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Gestion Master &amp; DIU 1D</a:t>
                      </a:r>
                    </a:p>
                  </a:txBody>
                  <a:tcPr marL="18000" marR="36000" marT="46800" marB="468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T : 04 50 78 71 61</a:t>
                      </a:r>
                    </a:p>
                  </a:txBody>
                  <a:tcPr marL="36000" marR="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6097551"/>
              </p:ext>
            </p:extLst>
          </p:nvPr>
        </p:nvGraphicFramePr>
        <p:xfrm>
          <a:off x="2259627" y="2051248"/>
          <a:ext cx="1883882" cy="260385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91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19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6099">
                <a:tc gridSpan="2">
                  <a:txBody>
                    <a:bodyPr/>
                    <a:lstStyle/>
                    <a:p>
                      <a:pPr lvl="0" algn="ctr"/>
                      <a:r>
                        <a:rPr lang="fr-FR" sz="45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Delphine KURZEJA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Responsable administrative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b="0" i="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 : 04 79 27 70 05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</a:pPr>
                      <a:r>
                        <a:rPr lang="fr-FR" sz="45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2"/>
                        </a:rPr>
                        <a:t>inspe-antenne-chambery@univ-grenoble-alpes.fr</a:t>
                      </a:r>
                      <a:endParaRPr lang="fr-FR" sz="450" b="0" i="1" u="none" strike="noStrik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</a:pPr>
                      <a:endParaRPr lang="fr-FR" sz="450" b="0" i="1" u="none" strike="noStrik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03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r>
                        <a:rPr lang="fr-FR" sz="450" b="1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Scolarité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6454">
                <a:tc>
                  <a:txBody>
                    <a:bodyPr/>
                    <a:lstStyle/>
                    <a:p>
                      <a:pPr marL="87313" indent="-1588" algn="l"/>
                      <a:r>
                        <a:rPr lang="fr-FR" sz="45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Sara BOUHAZAMA</a:t>
                      </a:r>
                    </a:p>
                    <a:p>
                      <a:pPr marL="87313" indent="-1588" algn="l"/>
                      <a:r>
                        <a:rPr lang="fr-FR" sz="450" i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Gestion 2D</a:t>
                      </a:r>
                    </a:p>
                    <a:p>
                      <a:pPr marL="87313" indent="-1588" algn="l"/>
                      <a:endParaRPr lang="fr-FR" sz="400" i="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87313" indent="-1588" algn="l" defTabSz="914400" rtl="0" eaLnBrk="1" latinLnBrk="0" hangingPunct="1"/>
                      <a:r>
                        <a:rPr lang="fr-FR" sz="45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Véronique CORTES</a:t>
                      </a:r>
                    </a:p>
                    <a:p>
                      <a:pPr marL="87313" indent="-1588" algn="l"/>
                      <a:r>
                        <a:rPr lang="fr-FR" sz="450" i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Gestion M1 1D</a:t>
                      </a:r>
                    </a:p>
                    <a:p>
                      <a:pPr marL="87313" indent="-1588" algn="l"/>
                      <a:endParaRPr lang="fr-FR" sz="400" i="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87313" indent="-1588" algn="l"/>
                      <a:r>
                        <a:rPr lang="fr-FR" sz="450" b="1" kern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Ilana</a:t>
                      </a:r>
                      <a:r>
                        <a:rPr lang="fr-FR" sz="45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DURIC</a:t>
                      </a:r>
                    </a:p>
                    <a:p>
                      <a:pPr marL="87313" marR="0" lvl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i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Gestion 2D – DIU 2D</a:t>
                      </a:r>
                    </a:p>
                    <a:p>
                      <a:pPr marL="87313" marR="0" lvl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00" i="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87313" indent="-1588" algn="l"/>
                      <a:r>
                        <a:rPr lang="fr-FR" sz="45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Ameline STERNENBERG</a:t>
                      </a:r>
                    </a:p>
                    <a:p>
                      <a:pPr marL="87313" marR="0" lvl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i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Gestion DIU PE et M2 1D</a:t>
                      </a:r>
                    </a:p>
                    <a:p>
                      <a:pPr marL="87313" indent="-1588" algn="l"/>
                      <a:endParaRPr lang="fr-FR" sz="45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8000" marR="36000" marT="46800" marB="468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T: 04 79 27 70 02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T: 04 79 27 70 03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T: 04 79 27 70 04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T: 04 79 27 70 01</a:t>
                      </a:r>
                    </a:p>
                  </a:txBody>
                  <a:tcPr marL="36000" marR="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178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endParaRPr lang="fr-FR" sz="450" b="1" i="0" u="none" strike="noStrik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r>
                        <a:rPr lang="fr-FR" sz="450" b="1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Logistique/Maintenance</a:t>
                      </a:r>
                      <a:endParaRPr lang="fr-FR" sz="45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r>
                        <a:rPr lang="fr-FR" sz="45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Thierry PICCO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r>
                        <a:rPr lang="fr-FR" sz="450" i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Responsable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r>
                        <a:rPr lang="fr-FR" sz="45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T: 04 79 27 70 06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endParaRPr lang="fr-FR" sz="450" b="1" i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>
                      <a:noFill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169102982"/>
                  </a:ext>
                </a:extLst>
              </a:tr>
              <a:tr h="443100">
                <a:tc>
                  <a:txBody>
                    <a:bodyPr/>
                    <a:lstStyle/>
                    <a:p>
                      <a:pPr marL="87313" marR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87313" indent="-1588" algn="l" defTabSz="914400" rtl="0" eaLnBrk="1" latinLnBrk="0" hangingPunct="1"/>
                      <a:r>
                        <a:rPr lang="fr-FR" sz="45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Roméo BERNARD</a:t>
                      </a:r>
                    </a:p>
                  </a:txBody>
                  <a:tcPr marL="36000" marR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T: 04 79 27 70 06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704961"/>
                  </a:ext>
                </a:extLst>
              </a:tr>
            </a:tbl>
          </a:graphicData>
        </a:graphic>
      </p:graphicFrame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3046013"/>
              </p:ext>
            </p:extLst>
          </p:nvPr>
        </p:nvGraphicFramePr>
        <p:xfrm>
          <a:off x="6779973" y="2051248"/>
          <a:ext cx="1927047" cy="50405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270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lvl="0" algn="ctr"/>
                      <a:r>
                        <a:rPr lang="fr-FR" sz="45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Chloé MYSLINSKI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Responsable administrative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b="0" i="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 : 04 75 86 36 04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</a:pPr>
                      <a:r>
                        <a:rPr lang="fr-FR" sz="45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3"/>
                        </a:rPr>
                        <a:t>inspe-antenne-valence@univ-grenoble-alpes.fr</a:t>
                      </a:r>
                      <a:endParaRPr lang="fr-FR" sz="450" b="0" i="1" u="none" strike="noStrik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5D2ED0D6-DC56-FD4F-A040-FBD6EE874F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9345562"/>
              </p:ext>
            </p:extLst>
          </p:nvPr>
        </p:nvGraphicFramePr>
        <p:xfrm>
          <a:off x="6779973" y="2569256"/>
          <a:ext cx="1927048" cy="205708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635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3524">
                  <a:extLst>
                    <a:ext uri="{9D8B030D-6E8A-4147-A177-3AD203B41FA5}">
                      <a16:colId xmlns:a16="http://schemas.microsoft.com/office/drawing/2014/main" val="2842050126"/>
                    </a:ext>
                  </a:extLst>
                </a:gridCol>
              </a:tblGrid>
              <a:tr h="218173">
                <a:tc gridSpan="2">
                  <a:txBody>
                    <a:bodyPr/>
                    <a:lstStyle/>
                    <a:p>
                      <a:pPr marL="87313" marR="0" lvl="0" indent="-1588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Scolarité</a:t>
                      </a:r>
                    </a:p>
                    <a:p>
                      <a:pPr marL="87313" marR="0" lvl="0" indent="-1588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000" marR="36000" marT="46800" marB="468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7267475"/>
                  </a:ext>
                </a:extLst>
              </a:tr>
              <a:tr h="515825">
                <a:tc>
                  <a:txBody>
                    <a:bodyPr/>
                    <a:lstStyle/>
                    <a:p>
                      <a:pPr marL="87313" indent="-1588" algn="l"/>
                      <a:r>
                        <a:rPr lang="fr-FR" sz="45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Audrey MARTINELLI</a:t>
                      </a:r>
                    </a:p>
                    <a:p>
                      <a:pPr marL="87313" marR="0" lvl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i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Gestion M2 &amp;DIU 1D</a:t>
                      </a:r>
                    </a:p>
                    <a:p>
                      <a:pPr marL="87313" indent="-1588" algn="l"/>
                      <a:endParaRPr lang="fr-FR" sz="45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87313" indent="-1588" algn="l"/>
                      <a:r>
                        <a:rPr lang="fr-FR" sz="45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Marie Hélène VAZQUEZ</a:t>
                      </a:r>
                    </a:p>
                    <a:p>
                      <a:pPr marL="87313" marR="0" lvl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i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Gestion M1 1D</a:t>
                      </a:r>
                    </a:p>
                    <a:p>
                      <a:pPr marL="87313" indent="-1588" algn="l"/>
                      <a:endParaRPr lang="fr-FR" sz="45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8000" marR="36000" marT="46800" marB="468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7313" marR="0" lvl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T: 04 75 86 36 03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87313" marR="0" lvl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T: 04 75 86 36 02</a:t>
                      </a:r>
                    </a:p>
                  </a:txBody>
                  <a:tcPr marL="36000" marR="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3714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r>
                        <a:rPr lang="fr-FR" sz="450" b="1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Finances</a:t>
                      </a:r>
                      <a:endParaRPr lang="fr-FR" sz="45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000" marR="36000" marT="46800" marB="468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982015"/>
                  </a:ext>
                </a:extLst>
              </a:tr>
              <a:tr h="352613">
                <a:tc>
                  <a:txBody>
                    <a:bodyPr/>
                    <a:lstStyle/>
                    <a:p>
                      <a:pPr marL="87313" marR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87313" marR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Yolande SEGUI DE CARRERAS</a:t>
                      </a:r>
                    </a:p>
                  </a:txBody>
                  <a:tcPr marL="18000" marR="36000" marT="46800" marB="468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T: 04 75 86 36 01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8000" marR="36000" marT="46800" marB="468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4031953"/>
                  </a:ext>
                </a:extLst>
              </a:tr>
              <a:tr h="28803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endParaRPr lang="fr-FR" sz="450" b="1" i="0" u="none" strike="noStrik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r>
                        <a:rPr lang="fr-FR" sz="450" b="1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Logistique/Maintenance</a:t>
                      </a:r>
                      <a:endParaRPr lang="fr-FR" sz="45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000" marR="36000" marT="46800" marB="468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0324191"/>
                  </a:ext>
                </a:extLst>
              </a:tr>
              <a:tr h="416143">
                <a:tc>
                  <a:txBody>
                    <a:bodyPr/>
                    <a:lstStyle/>
                    <a:p>
                      <a:pPr marL="87313" marR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87313" marR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Brice JACQUIN</a:t>
                      </a:r>
                    </a:p>
                  </a:txBody>
                  <a:tcPr marL="18000" marR="36000" marT="46800" marB="468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   T: 04 75 86 36 00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8000" marR="36000" marT="46800" marB="468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4760487"/>
                  </a:ext>
                </a:extLst>
              </a:tr>
            </a:tbl>
          </a:graphicData>
        </a:graphic>
      </p:graphicFrame>
      <p:sp>
        <p:nvSpPr>
          <p:cNvPr id="13" name="Rectangle à coins arrondis 12">
            <a:extLst>
              <a:ext uri="{FF2B5EF4-FFF2-40B4-BE49-F238E27FC236}">
                <a16:creationId xmlns:a16="http://schemas.microsoft.com/office/drawing/2014/main" id="{98D5F827-66AF-2141-8AEC-4C027320AD84}"/>
              </a:ext>
            </a:extLst>
          </p:cNvPr>
          <p:cNvSpPr/>
          <p:nvPr/>
        </p:nvSpPr>
        <p:spPr>
          <a:xfrm>
            <a:off x="165575" y="22419"/>
            <a:ext cx="9000999" cy="534743"/>
          </a:xfrm>
          <a:prstGeom prst="round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fr-FR" sz="20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INSPÉ de l’académie de Grenoble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395536" y="60816"/>
            <a:ext cx="1026649" cy="381943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>
              <a:lnSpc>
                <a:spcPts val="1069"/>
              </a:lnSpc>
            </a:pPr>
            <a:r>
              <a:rPr lang="fr-FR" sz="980" b="1" dirty="0">
                <a:solidFill>
                  <a:schemeClr val="bg1"/>
                </a:solidFill>
                <a:latin typeface="Arial" pitchFamily="34" charset="0"/>
                <a:cs typeface="Arial" panose="020B0604020202020204" pitchFamily="34" charset="0"/>
              </a:rPr>
              <a:t>INSPÉ</a:t>
            </a:r>
          </a:p>
        </p:txBody>
      </p:sp>
      <p:sp>
        <p:nvSpPr>
          <p:cNvPr id="17" name="Rectangle à coins arrondis 16"/>
          <p:cNvSpPr/>
          <p:nvPr/>
        </p:nvSpPr>
        <p:spPr>
          <a:xfrm>
            <a:off x="2440203" y="459508"/>
            <a:ext cx="4451741" cy="455251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lnSpc>
                <a:spcPts val="1200"/>
              </a:lnSpc>
            </a:pPr>
            <a:r>
              <a:rPr lang="fr-FR" sz="1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Directrice administrative</a:t>
            </a:r>
          </a:p>
          <a:p>
            <a:pPr algn="ctr">
              <a:lnSpc>
                <a:spcPts val="1200"/>
              </a:lnSpc>
            </a:pPr>
            <a:r>
              <a:rPr lang="fr-FR" sz="1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Adeline LEROUX</a:t>
            </a:r>
            <a:endParaRPr lang="fr-FR" sz="1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4427984" y="6645073"/>
            <a:ext cx="170965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i="1" dirty="0">
                <a:latin typeface="+mj-lt"/>
              </a:rPr>
              <a:t>Mis à jour le 22/04/2025</a:t>
            </a:r>
          </a:p>
        </p:txBody>
      </p:sp>
      <p:sp>
        <p:nvSpPr>
          <p:cNvPr id="14" name="Rectangle à coins arrondis 2">
            <a:extLst>
              <a:ext uri="{FF2B5EF4-FFF2-40B4-BE49-F238E27FC236}">
                <a16:creationId xmlns:a16="http://schemas.microsoft.com/office/drawing/2014/main" id="{77C7B160-1286-4A01-AD59-6F360CC9552A}"/>
              </a:ext>
            </a:extLst>
          </p:cNvPr>
          <p:cNvSpPr/>
          <p:nvPr/>
        </p:nvSpPr>
        <p:spPr>
          <a:xfrm>
            <a:off x="2246827" y="1392514"/>
            <a:ext cx="1909483" cy="554451"/>
          </a:xfrm>
          <a:prstGeom prst="roundRect">
            <a:avLst/>
          </a:prstGeom>
          <a:solidFill>
            <a:srgbClr val="575757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36000" tIns="0" rIns="36000" bIns="36000" rtlCol="0" anchor="t" anchorCtr="0"/>
          <a:lstStyle/>
          <a:p>
            <a:pPr algn="ctr"/>
            <a:endParaRPr lang="fr-FR" sz="7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fr-FR" sz="7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ANTENNE DE CHAMBERY</a:t>
            </a:r>
          </a:p>
          <a:p>
            <a:pPr algn="ctr"/>
            <a:r>
              <a:rPr lang="fr-FR" sz="6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289, rue </a:t>
            </a:r>
            <a:r>
              <a:rPr lang="fr-FR" sz="600" dirty="0" err="1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Marcoz</a:t>
            </a:r>
            <a:br>
              <a:rPr lang="fr-FR" sz="6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6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73000 Chambéry</a:t>
            </a:r>
          </a:p>
        </p:txBody>
      </p:sp>
      <p:sp>
        <p:nvSpPr>
          <p:cNvPr id="15" name="Rectangle à coins arrondis 2">
            <a:extLst>
              <a:ext uri="{FF2B5EF4-FFF2-40B4-BE49-F238E27FC236}">
                <a16:creationId xmlns:a16="http://schemas.microsoft.com/office/drawing/2014/main" id="{6E1B5607-2307-49E9-98E9-42F9DEC6F160}"/>
              </a:ext>
            </a:extLst>
          </p:cNvPr>
          <p:cNvSpPr/>
          <p:nvPr/>
        </p:nvSpPr>
        <p:spPr>
          <a:xfrm>
            <a:off x="6748417" y="1392514"/>
            <a:ext cx="1927047" cy="550291"/>
          </a:xfrm>
          <a:prstGeom prst="roundRect">
            <a:avLst/>
          </a:prstGeom>
          <a:solidFill>
            <a:srgbClr val="575757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36000" tIns="0" rIns="36000" bIns="36000" rtlCol="0" anchor="t" anchorCtr="0"/>
          <a:lstStyle/>
          <a:p>
            <a:pPr algn="ctr"/>
            <a:endParaRPr lang="fr-FR" sz="5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fr-FR" sz="7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ANTENNE DE VALENCE</a:t>
            </a:r>
          </a:p>
          <a:p>
            <a:pPr algn="ctr"/>
            <a:r>
              <a:rPr lang="fr-FR" sz="600" i="1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36, avenue de l'école normale</a:t>
            </a:r>
            <a:br>
              <a:rPr lang="fr-FR" sz="600" i="1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600" i="1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26000 Valence</a:t>
            </a:r>
          </a:p>
        </p:txBody>
      </p:sp>
      <p:sp>
        <p:nvSpPr>
          <p:cNvPr id="16" name="Rectangle à coins arrondis 2">
            <a:extLst>
              <a:ext uri="{FF2B5EF4-FFF2-40B4-BE49-F238E27FC236}">
                <a16:creationId xmlns:a16="http://schemas.microsoft.com/office/drawing/2014/main" id="{9801182D-FD81-49AA-B055-7B05D6F21F58}"/>
              </a:ext>
            </a:extLst>
          </p:cNvPr>
          <p:cNvSpPr/>
          <p:nvPr/>
        </p:nvSpPr>
        <p:spPr>
          <a:xfrm>
            <a:off x="4228475" y="1388354"/>
            <a:ext cx="2441387" cy="554451"/>
          </a:xfrm>
          <a:prstGeom prst="roundRect">
            <a:avLst/>
          </a:prstGeom>
          <a:solidFill>
            <a:srgbClr val="575757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36000" tIns="0" rIns="36000" bIns="36000" rtlCol="0" anchor="t" anchorCtr="0"/>
          <a:lstStyle/>
          <a:p>
            <a:pPr algn="ctr"/>
            <a:endParaRPr lang="fr-FR" sz="5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fr-FR" sz="7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ANTENNE DE GRENOBLE</a:t>
            </a:r>
          </a:p>
          <a:p>
            <a:pPr algn="ctr"/>
            <a:r>
              <a:rPr lang="fr-FR" sz="6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Bâtiment Berges</a:t>
            </a:r>
          </a:p>
          <a:p>
            <a:pPr algn="ctr"/>
            <a:r>
              <a:rPr lang="fr-FR" sz="6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1025 rue de la piscine</a:t>
            </a:r>
          </a:p>
          <a:p>
            <a:pPr algn="ctr"/>
            <a:r>
              <a:rPr lang="fr-FR" sz="6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38610 Gières</a:t>
            </a:r>
          </a:p>
        </p:txBody>
      </p:sp>
      <p:graphicFrame>
        <p:nvGraphicFramePr>
          <p:cNvPr id="19" name="Tableau 18">
            <a:extLst>
              <a:ext uri="{FF2B5EF4-FFF2-40B4-BE49-F238E27FC236}">
                <a16:creationId xmlns:a16="http://schemas.microsoft.com/office/drawing/2014/main" id="{32A8FE10-3479-4C0D-B174-52E1BDCCBE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3595214"/>
              </p:ext>
            </p:extLst>
          </p:nvPr>
        </p:nvGraphicFramePr>
        <p:xfrm>
          <a:off x="4316190" y="2051248"/>
          <a:ext cx="2428562" cy="45931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76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8808">
                  <a:extLst>
                    <a:ext uri="{9D8B030D-6E8A-4147-A177-3AD203B41FA5}">
                      <a16:colId xmlns:a16="http://schemas.microsoft.com/office/drawing/2014/main" val="330728143"/>
                    </a:ext>
                  </a:extLst>
                </a:gridCol>
                <a:gridCol w="695173">
                  <a:extLst>
                    <a:ext uri="{9D8B030D-6E8A-4147-A177-3AD203B41FA5}">
                      <a16:colId xmlns:a16="http://schemas.microsoft.com/office/drawing/2014/main" val="845973968"/>
                    </a:ext>
                  </a:extLst>
                </a:gridCol>
                <a:gridCol w="556977">
                  <a:extLst>
                    <a:ext uri="{9D8B030D-6E8A-4147-A177-3AD203B41FA5}">
                      <a16:colId xmlns:a16="http://schemas.microsoft.com/office/drawing/2014/main" val="973111356"/>
                    </a:ext>
                  </a:extLst>
                </a:gridCol>
              </a:tblGrid>
              <a:tr h="327523">
                <a:tc gridSpan="4">
                  <a:txBody>
                    <a:bodyPr/>
                    <a:lstStyle/>
                    <a:p>
                      <a:pPr lvl="0" algn="ctr"/>
                      <a:r>
                        <a:rPr lang="fr-FR" sz="45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Adeline LEROUX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Responsable administrative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Inspe-sec-dir@univ-grenobles-alpes.fr</a:t>
                      </a:r>
                    </a:p>
                  </a:txBody>
                  <a:tcPr marL="36000" marR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9032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r>
                        <a:rPr lang="fr-FR" sz="450" b="1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Accueil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907087573"/>
                  </a:ext>
                </a:extLst>
              </a:tr>
              <a:tr h="270506">
                <a:tc gridSpan="2">
                  <a:txBody>
                    <a:bodyPr/>
                    <a:lstStyle/>
                    <a:p>
                      <a:pPr marL="87313" marR="0" lvl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r>
                        <a:rPr lang="fr-FR" sz="45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Monia JALLALI</a:t>
                      </a:r>
                    </a:p>
                    <a:p>
                      <a:pPr marL="87313" marR="0" lvl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i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Accueil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r>
                        <a:rPr lang="fr-FR" sz="45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 002 - T: 04 56 52 07 00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endParaRPr lang="fr-FR" sz="450" b="1" i="0" u="none" strike="noStrik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188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r>
                        <a:rPr lang="fr-FR" sz="450" b="1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Scolarité</a:t>
                      </a:r>
                    </a:p>
                    <a:p>
                      <a:pPr marL="87313" indent="-1588" algn="ctr"/>
                      <a:r>
                        <a:rPr lang="fr-FR" sz="45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Elisabeth ROUSSEAU</a:t>
                      </a:r>
                    </a:p>
                    <a:p>
                      <a:pPr marL="87313" marR="0" lvl="0" indent="-1588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i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Responsable</a:t>
                      </a:r>
                    </a:p>
                    <a:p>
                      <a:pPr marL="87313" marR="0" lvl="0" indent="-1588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i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B016 - T : </a:t>
                      </a:r>
                      <a:r>
                        <a:rPr lang="fr-FR" sz="400" b="0" i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04 56 52 07 76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endParaRPr lang="fr-FR" sz="45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278337123"/>
                  </a:ext>
                </a:extLst>
              </a:tr>
              <a:tr h="2089293">
                <a:tc gridSpan="2">
                  <a:txBody>
                    <a:bodyPr/>
                    <a:lstStyle/>
                    <a:p>
                      <a:pPr marL="87313" indent="-1588" algn="l"/>
                      <a:endParaRPr lang="fr-FR" sz="45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87313" indent="-1588" algn="l"/>
                      <a:r>
                        <a:rPr lang="fr-FR" sz="45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Hélène MONNET</a:t>
                      </a:r>
                    </a:p>
                    <a:p>
                      <a:pPr marL="87313" marR="0" lvl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i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Gestion M1 1D</a:t>
                      </a:r>
                    </a:p>
                    <a:p>
                      <a:pPr marL="87313" indent="-1588" algn="l"/>
                      <a:endParaRPr lang="fr-FR" sz="45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87313" indent="-1588" algn="l"/>
                      <a:r>
                        <a:rPr lang="fr-FR" sz="45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Sofia SELMI</a:t>
                      </a:r>
                    </a:p>
                    <a:p>
                      <a:pPr marL="87313" marR="0" lvl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i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Gestion M2 1D</a:t>
                      </a:r>
                    </a:p>
                    <a:p>
                      <a:pPr marL="87313" indent="-1588" algn="l"/>
                      <a:endParaRPr lang="fr-FR" sz="45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87313" indent="-1588" algn="l"/>
                      <a:r>
                        <a:rPr lang="fr-FR" sz="450" b="1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Clemmy</a:t>
                      </a:r>
                      <a:r>
                        <a:rPr lang="fr-FR" sz="45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ARGOUD</a:t>
                      </a:r>
                    </a:p>
                    <a:p>
                      <a:pPr marL="87313" marR="0" lvl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i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Gestion des stage 1D</a:t>
                      </a:r>
                    </a:p>
                    <a:p>
                      <a:pPr marL="87313" indent="-1588" algn="l"/>
                      <a:endParaRPr lang="fr-FR" sz="45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87313" indent="-1588" algn="l"/>
                      <a:r>
                        <a:rPr lang="fr-FR" sz="45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Stéphane SARTORI</a:t>
                      </a:r>
                    </a:p>
                    <a:p>
                      <a:pPr marL="87313" marR="0" lvl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i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Gestion DIU PE</a:t>
                      </a:r>
                    </a:p>
                    <a:p>
                      <a:pPr marL="87313" indent="-1588" algn="l"/>
                      <a:endParaRPr lang="fr-FR" sz="45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87313" indent="-1588" algn="l"/>
                      <a:r>
                        <a:rPr lang="fr-FR" sz="45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Emilie LE LANN</a:t>
                      </a:r>
                    </a:p>
                    <a:p>
                      <a:pPr marL="87313" marR="0" lvl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i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Gestion 2D parcours Langues, SVT</a:t>
                      </a:r>
                    </a:p>
                    <a:p>
                      <a:pPr marL="87313" indent="-1588" algn="l"/>
                      <a:endParaRPr lang="fr-FR" sz="45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87313" indent="-1588" algn="l"/>
                      <a:r>
                        <a:rPr lang="fr-FR" sz="45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Marie Laure DEBERTOLIS</a:t>
                      </a:r>
                    </a:p>
                    <a:p>
                      <a:pPr marL="87313" marR="0" lvl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i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Gestion 2D - EMCC, Lettres modernes, Histoire Géographie </a:t>
                      </a:r>
                    </a:p>
                    <a:p>
                      <a:pPr marL="87313" indent="-1588" algn="l"/>
                      <a:endParaRPr lang="fr-FR" sz="45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87313" indent="-1588" algn="l"/>
                      <a:r>
                        <a:rPr lang="fr-FR" sz="45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Anne-Flore DETON - CANABILLAS</a:t>
                      </a:r>
                    </a:p>
                    <a:p>
                      <a:pPr marL="87313" marR="0" lvl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i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Gestion 2D – SES, NSI</a:t>
                      </a:r>
                    </a:p>
                    <a:p>
                      <a:pPr marL="87313" marR="0" lvl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i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Gestion des DIU 2D</a:t>
                      </a:r>
                    </a:p>
                    <a:p>
                      <a:pPr marL="87313" indent="-1588" algn="l"/>
                      <a:endParaRPr lang="fr-FR" sz="45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87313" indent="-1588" algn="l"/>
                      <a:r>
                        <a:rPr lang="fr-FR" sz="45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Emma VASSAL</a:t>
                      </a:r>
                    </a:p>
                    <a:p>
                      <a:pPr marL="87313" marR="0" lvl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i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Gestion 2D - EPS, Documentation Mathématiques </a:t>
                      </a:r>
                    </a:p>
                    <a:p>
                      <a:pPr marL="87313" indent="-1588" algn="l"/>
                      <a:endParaRPr lang="fr-FR" sz="45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87313" indent="-1588" algn="l"/>
                      <a:r>
                        <a:rPr lang="fr-FR" sz="45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Elodie LAVIGNE</a:t>
                      </a:r>
                    </a:p>
                    <a:p>
                      <a:pPr marL="87313" marR="0" lvl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i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Gestion EE – PIF- DU</a:t>
                      </a:r>
                      <a:endParaRPr lang="fr-FR" sz="45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87313" indent="-1588" algn="l"/>
                      <a:endParaRPr lang="fr-FR" sz="45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8000" marR="36000" marT="46800" marB="468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B005 - T: 04 56 52 07 68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B003 – T 04 56 52 07 73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B018 - T: 04 56 52 07 67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B003 - T: 04 56 52 07 09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B011 - T: 04 56 52 07 75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B009 - T: 04 56 52 07 61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B011 - T: 04 56 52 07 63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B009 - T: 04 56 52 07 78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B005 – T: 04 56 52 07 70</a:t>
                      </a:r>
                      <a:endParaRPr lang="fr-FR" dirty="0"/>
                    </a:p>
                  </a:txBody>
                  <a:tcPr marL="36000" marR="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655">
                <a:tc gridSpan="2">
                  <a:txBody>
                    <a:bodyPr/>
                    <a:lstStyle/>
                    <a:p>
                      <a:pPr marL="87313" marR="0" lvl="0" indent="-1588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endParaRPr lang="fr-FR" sz="45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87313" marR="0" lvl="0" indent="-1588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r>
                        <a:rPr lang="fr-FR" sz="45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Logistique/Entretien</a:t>
                      </a:r>
                    </a:p>
                    <a:p>
                      <a:pPr marL="87313" marR="0" lvl="0" indent="-1588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endParaRPr lang="fr-FR" sz="45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45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Laboratoire</a:t>
                      </a:r>
                      <a:endParaRPr lang="fr-FR" dirty="0"/>
                    </a:p>
                  </a:txBody>
                  <a:tcPr marL="36000" marR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169102982"/>
                  </a:ext>
                </a:extLst>
              </a:tr>
              <a:tr h="754943">
                <a:tc>
                  <a:txBody>
                    <a:bodyPr/>
                    <a:lstStyle/>
                    <a:p>
                      <a:pPr marL="87313" marR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Cyril CHELAOUCHI</a:t>
                      </a:r>
                    </a:p>
                    <a:p>
                      <a:pPr marL="87313" marR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i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Logistique</a:t>
                      </a:r>
                    </a:p>
                    <a:p>
                      <a:pPr marL="87313" marR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87313" marR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Ali OULD MOHAMMED</a:t>
                      </a:r>
                    </a:p>
                    <a:p>
                      <a:pPr marL="87313" marR="0" lvl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i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Entretien/Logistique</a:t>
                      </a:r>
                    </a:p>
                  </a:txBody>
                  <a:tcPr marL="36000" marR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8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 004 –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8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T: 07 72 14 17 18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8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 002 –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8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T: 04 56 52 04 95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87313" marR="0" lvl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i="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Sylvie ACQUADRO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i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Laborantine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b="1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Elzbieta</a:t>
                      </a:r>
                      <a:r>
                        <a:rPr lang="fr-FR" sz="45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ROUSSELLE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i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Laborantine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7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 005 –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7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T: 04 56 52 07 26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7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 005 –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7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T: 04 56 52 07 26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704961"/>
                  </a:ext>
                </a:extLst>
              </a:tr>
            </a:tbl>
          </a:graphicData>
        </a:graphic>
      </p:graphicFrame>
      <p:sp>
        <p:nvSpPr>
          <p:cNvPr id="20" name="Rectangle à coins arrondis 2">
            <a:extLst>
              <a:ext uri="{FF2B5EF4-FFF2-40B4-BE49-F238E27FC236}">
                <a16:creationId xmlns:a16="http://schemas.microsoft.com/office/drawing/2014/main" id="{F76E476E-FD16-4E48-9091-B05EE7FA956B}"/>
              </a:ext>
            </a:extLst>
          </p:cNvPr>
          <p:cNvSpPr/>
          <p:nvPr/>
        </p:nvSpPr>
        <p:spPr>
          <a:xfrm>
            <a:off x="242245" y="1039824"/>
            <a:ext cx="8433219" cy="304586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36000" tIns="0" rIns="36000" bIns="36000" rtlCol="0" anchor="t" anchorCtr="0"/>
          <a:lstStyle/>
          <a:p>
            <a:pPr algn="ctr"/>
            <a:endParaRPr lang="fr-FR" sz="5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fr-FR" sz="7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SITES DE FORMATION</a:t>
            </a:r>
          </a:p>
        </p:txBody>
      </p:sp>
    </p:spTree>
    <p:extLst>
      <p:ext uri="{BB962C8B-B14F-4D97-AF65-F5344CB8AC3E}">
        <p14:creationId xmlns:p14="http://schemas.microsoft.com/office/powerpoint/2010/main" val="243559084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b="1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60909</TotalTime>
  <Words>1261</Words>
  <Application>Microsoft Office PowerPoint</Application>
  <PresentationFormat>Affichage à l'écran (4:3)</PresentationFormat>
  <Paragraphs>469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Arial</vt:lpstr>
      <vt:lpstr>Calibri</vt:lpstr>
      <vt:lpstr>Times New Roman</vt:lpstr>
      <vt:lpstr>Wingdings</vt:lpstr>
      <vt:lpstr>Thème Office</vt:lpstr>
      <vt:lpstr>Présentation PowerPoint</vt:lpstr>
      <vt:lpstr>Présentation PowerPoint</vt:lpstr>
      <vt:lpstr>Présentation PowerPoint</vt:lpstr>
    </vt:vector>
  </TitlesOfParts>
  <Company>Université Joseph Fourier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bruyasm</dc:creator>
  <cp:lastModifiedBy>ISABELLE JACOLIN</cp:lastModifiedBy>
  <cp:revision>763</cp:revision>
  <cp:lastPrinted>2024-08-28T09:21:06Z</cp:lastPrinted>
  <dcterms:created xsi:type="dcterms:W3CDTF">2016-03-21T20:45:06Z</dcterms:created>
  <dcterms:modified xsi:type="dcterms:W3CDTF">2025-04-22T07:10:29Z</dcterms:modified>
</cp:coreProperties>
</file>